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81" r:id="rId3"/>
    <p:sldId id="289" r:id="rId4"/>
    <p:sldId id="283" r:id="rId5"/>
    <p:sldId id="276" r:id="rId6"/>
    <p:sldId id="258" r:id="rId7"/>
    <p:sldId id="291" r:id="rId8"/>
    <p:sldId id="292" r:id="rId9"/>
    <p:sldId id="288" r:id="rId10"/>
    <p:sldId id="259" r:id="rId11"/>
    <p:sldId id="294" r:id="rId12"/>
    <p:sldId id="290" r:id="rId13"/>
    <p:sldId id="274" r:id="rId14"/>
    <p:sldId id="27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3333FF"/>
    <a:srgbClr val="0000FF"/>
    <a:srgbClr val="008000"/>
    <a:srgbClr val="DCB924"/>
    <a:srgbClr val="FFC000"/>
    <a:srgbClr val="FFFF00"/>
    <a:srgbClr val="FF9900"/>
    <a:srgbClr val="F5E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83" autoAdjust="0"/>
    <p:restoredTop sz="94717" autoAdjust="0"/>
  </p:normalViewPr>
  <p:slideViewPr>
    <p:cSldViewPr snapToGrid="0">
      <p:cViewPr varScale="1">
        <p:scale>
          <a:sx n="80" d="100"/>
          <a:sy n="80" d="100"/>
        </p:scale>
        <p:origin x="1205"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90" d="100"/>
          <a:sy n="190" d="100"/>
        </p:scale>
        <p:origin x="288" y="-13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7A5BA86D-0947-486D-9C3A-D46930F84B6F}" type="datetimeFigureOut">
              <a:rPr lang="en-US" smtClean="0"/>
              <a:t>7/26/2023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D7D17B24-BB2A-498A-A965-4EC6C6F5DB5D}" type="slidenum">
              <a:rPr lang="en-US" smtClean="0"/>
              <a:t>‹#›</a:t>
            </a:fld>
            <a:endParaRPr lang="en-US"/>
          </a:p>
        </p:txBody>
      </p:sp>
    </p:spTree>
    <p:extLst>
      <p:ext uri="{BB962C8B-B14F-4D97-AF65-F5344CB8AC3E}">
        <p14:creationId xmlns:p14="http://schemas.microsoft.com/office/powerpoint/2010/main" val="283386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 of my presentation is related to the field of Plasmonics, so I will begin with a brief explanation of plasmons.  </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1</a:t>
            </a:fld>
            <a:endParaRPr lang="en-US"/>
          </a:p>
        </p:txBody>
      </p:sp>
    </p:spTree>
    <p:extLst>
      <p:ext uri="{BB962C8B-B14F-4D97-AF65-F5344CB8AC3E}">
        <p14:creationId xmlns:p14="http://schemas.microsoft.com/office/powerpoint/2010/main" val="277790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next objective is to learn how to contact nanostructures without diminishing these plasmon resonances.  Here I show how we have added interconnects to plasmonic dimers.  On the previous slide the nanorods were not connected, but here we have added interconnects that pass through the centers of each nanorod so that we have electrical connections.  </a:t>
            </a:r>
          </a:p>
          <a:p>
            <a:endParaRPr lang="en-US" sz="1100" dirty="0"/>
          </a:p>
          <a:p>
            <a:r>
              <a:rPr lang="en-US" sz="1100" dirty="0" smtClean="0"/>
              <a:t>The optical extinction data in the main plot on the right show intense resonances that are comparable to unconnected plasmonic dimers.  There is also a new feature at 530 nm that we assign to the interconnect lines.  </a:t>
            </a:r>
          </a:p>
          <a:p>
            <a:endParaRPr lang="en-US" sz="1100" dirty="0"/>
          </a:p>
          <a:p>
            <a:r>
              <a:rPr lang="en-US" sz="1100" dirty="0" smtClean="0"/>
              <a:t>FDTD simulations shown in the inset plot provide a comparison of extinction peaks for nanorods with and without interconnects.  The simulations reveal that adding 40 nm width interconnects causes a blue-shift (dashed line), but the peak intensity and </a:t>
            </a:r>
            <a:r>
              <a:rPr lang="en-US" sz="1100" dirty="0" err="1" smtClean="0"/>
              <a:t>fwhm</a:t>
            </a:r>
            <a:r>
              <a:rPr lang="en-US" sz="1100" dirty="0" smtClean="0"/>
              <a:t> are similar, which is consistent with our experiments.  Simulations also show that the blueshift is proportional to the width of the interconnect lines.  There is also a new feature at 530 nm, similar to experiments.  </a:t>
            </a:r>
          </a:p>
          <a:p>
            <a:endParaRPr lang="en-US" sz="1100" dirty="0"/>
          </a:p>
          <a:p>
            <a:r>
              <a:rPr lang="en-US" sz="1100" dirty="0" smtClean="0"/>
              <a:t>We can now combine the two experiments using ALD, and nanorods with interconnects to create nanogaps with electrical connections for new types of devices where photons and electrons interchange.</a:t>
            </a:r>
            <a:endParaRPr lang="en-US" sz="1100" dirty="0"/>
          </a:p>
        </p:txBody>
      </p:sp>
      <p:sp>
        <p:nvSpPr>
          <p:cNvPr id="4" name="Slide Number Placeholder 3"/>
          <p:cNvSpPr>
            <a:spLocks noGrp="1"/>
          </p:cNvSpPr>
          <p:nvPr>
            <p:ph type="sldNum" sz="quarter" idx="10"/>
          </p:nvPr>
        </p:nvSpPr>
        <p:spPr/>
        <p:txBody>
          <a:bodyPr/>
          <a:lstStyle/>
          <a:p>
            <a:fld id="{D7D17B24-BB2A-498A-A965-4EC6C6F5DB5D}" type="slidenum">
              <a:rPr lang="en-US" smtClean="0"/>
              <a:t>10</a:t>
            </a:fld>
            <a:endParaRPr lang="en-US"/>
          </a:p>
        </p:txBody>
      </p:sp>
    </p:spTree>
    <p:extLst>
      <p:ext uri="{BB962C8B-B14F-4D97-AF65-F5344CB8AC3E}">
        <p14:creationId xmlns:p14="http://schemas.microsoft.com/office/powerpoint/2010/main" val="400178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Nanogaps are small enough for molecule scale devices.  </a:t>
            </a:r>
          </a:p>
          <a:p>
            <a:endParaRPr lang="en-US" dirty="0"/>
          </a:p>
          <a:p>
            <a:r>
              <a:rPr lang="en-US" dirty="0" smtClean="0"/>
              <a:t>Interconnects allow for detection, emission, electrochemical utility</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12</a:t>
            </a:fld>
            <a:endParaRPr lang="en-US"/>
          </a:p>
        </p:txBody>
      </p:sp>
    </p:spTree>
    <p:extLst>
      <p:ext uri="{BB962C8B-B14F-4D97-AF65-F5344CB8AC3E}">
        <p14:creationId xmlns:p14="http://schemas.microsoft.com/office/powerpoint/2010/main" val="149817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D17B24-BB2A-498A-A965-4EC6C6F5DB5D}" type="slidenum">
              <a:rPr lang="en-US" smtClean="0"/>
              <a:t>13</a:t>
            </a:fld>
            <a:endParaRPr lang="en-US"/>
          </a:p>
        </p:txBody>
      </p:sp>
    </p:spTree>
    <p:extLst>
      <p:ext uri="{BB962C8B-B14F-4D97-AF65-F5344CB8AC3E}">
        <p14:creationId xmlns:p14="http://schemas.microsoft.com/office/powerpoint/2010/main" val="117774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application that has been demonstrated is for photodetection using </a:t>
            </a:r>
            <a:r>
              <a:rPr lang="en-US" dirty="0" err="1" smtClean="0"/>
              <a:t>Schottky</a:t>
            </a:r>
            <a:r>
              <a:rPr lang="en-US" dirty="0" smtClean="0"/>
              <a:t> barrier diodes.</a:t>
            </a:r>
          </a:p>
          <a:p>
            <a:endParaRPr lang="en-US" dirty="0"/>
          </a:p>
          <a:p>
            <a:r>
              <a:rPr lang="en-US" dirty="0" smtClean="0"/>
              <a:t>When plasmonic nanoparticles are in contact with a semiconductor like Si or TiO2, the high energy carriers created during plasmon decay can cross </a:t>
            </a:r>
            <a:r>
              <a:rPr lang="en-US" dirty="0" err="1" smtClean="0"/>
              <a:t>Schottky</a:t>
            </a:r>
            <a:r>
              <a:rPr lang="en-US" dirty="0" smtClean="0"/>
              <a:t> barriers to create photocurrents with sub-bandgap light that extends the photodetection wavelength range beyond bandgap limitations of the semiconductor.  </a:t>
            </a:r>
          </a:p>
        </p:txBody>
      </p:sp>
      <p:sp>
        <p:nvSpPr>
          <p:cNvPr id="4" name="Slide Number Placeholder 3"/>
          <p:cNvSpPr>
            <a:spLocks noGrp="1"/>
          </p:cNvSpPr>
          <p:nvPr>
            <p:ph type="sldNum" sz="quarter" idx="10"/>
          </p:nvPr>
        </p:nvSpPr>
        <p:spPr/>
        <p:txBody>
          <a:bodyPr/>
          <a:lstStyle/>
          <a:p>
            <a:fld id="{D7D17B24-BB2A-498A-A965-4EC6C6F5DB5D}" type="slidenum">
              <a:rPr lang="en-US" smtClean="0"/>
              <a:t>14</a:t>
            </a:fld>
            <a:endParaRPr lang="en-US"/>
          </a:p>
        </p:txBody>
      </p:sp>
    </p:spTree>
    <p:extLst>
      <p:ext uri="{BB962C8B-B14F-4D97-AF65-F5344CB8AC3E}">
        <p14:creationId xmlns:p14="http://schemas.microsoft.com/office/powerpoint/2010/main" val="407407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For those of you who are unfamiliar with plasmonics, plasmons are</a:t>
            </a:r>
            <a:r>
              <a:rPr lang="en-US" sz="1100" dirty="0"/>
              <a:t> </a:t>
            </a:r>
            <a:r>
              <a:rPr lang="en-US" sz="1100" dirty="0" smtClean="0"/>
              <a:t>described as collective excitations of the electron gas in a conductive material.  The most common plasmonic materials are Cu, Ag, and Au.  Ag has the most intense plasmon resonances, but Au is more commonly used due to its inert chemical properties.  Cu has similar optical properties as Au and may be more practical for device applications.  </a:t>
            </a:r>
          </a:p>
          <a:p>
            <a:endParaRPr lang="en-US" sz="1100" dirty="0"/>
          </a:p>
          <a:p>
            <a:r>
              <a:rPr lang="en-US" sz="1100" dirty="0" smtClean="0"/>
              <a:t> A&amp;M describe plasmons as charge density waves and conceptualize them as moving the electron gas as a whole </a:t>
            </a:r>
            <a:r>
              <a:rPr lang="en-US" sz="1100" dirty="0" err="1" smtClean="0"/>
              <a:t>wrt</a:t>
            </a:r>
            <a:r>
              <a:rPr lang="en-US" sz="1100" dirty="0" smtClean="0"/>
              <a:t> the fixed positive ions.  So it is like an oscillation of the electron gas.  </a:t>
            </a:r>
          </a:p>
          <a:p>
            <a:endParaRPr lang="en-US" sz="1100" dirty="0"/>
          </a:p>
          <a:p>
            <a:r>
              <a:rPr lang="en-US" sz="1100" dirty="0" smtClean="0"/>
              <a:t>Bulk plasmons can be seen as loss features in some </a:t>
            </a:r>
            <a:r>
              <a:rPr lang="en-US" sz="1100" dirty="0" err="1" smtClean="0"/>
              <a:t>spectroscopiy</a:t>
            </a:r>
            <a:r>
              <a:rPr lang="en-US" sz="1100" dirty="0" smtClean="0"/>
              <a:t> measurements such as the X-ray photoelectron spectroscopy data for the Al 2s peak shown in the left figure, where several loss peaks occur, separated by the plasmon energy.</a:t>
            </a:r>
          </a:p>
          <a:p>
            <a:endParaRPr lang="en-US" sz="1100" dirty="0"/>
          </a:p>
          <a:p>
            <a:r>
              <a:rPr lang="en-US" sz="1100" dirty="0" smtClean="0"/>
              <a:t>Surface plasmons are commonly used in biotechnology in the configuration shown in the middle image with a thin layer of Au on a glass prism.  Surface plasmons are excited by light and their propagation is very sensitive to the refractive index of the adjacent medium.  They can be used to detect biomolecule binding events. </a:t>
            </a:r>
          </a:p>
          <a:p>
            <a:endParaRPr lang="en-US" sz="1100" dirty="0"/>
          </a:p>
          <a:p>
            <a:r>
              <a:rPr lang="en-US" sz="1100" dirty="0" smtClean="0"/>
              <a:t>Localized plasmons are found in small nanoparticles and nanostructures with sizes generally in the range of 10 to a few hundred nm.  These Localized plasmon resonances are the subject of my talk.  </a:t>
            </a:r>
            <a:endParaRPr lang="en-US" sz="1100" dirty="0"/>
          </a:p>
        </p:txBody>
      </p:sp>
      <p:sp>
        <p:nvSpPr>
          <p:cNvPr id="4" name="Slide Number Placeholder 3"/>
          <p:cNvSpPr>
            <a:spLocks noGrp="1"/>
          </p:cNvSpPr>
          <p:nvPr>
            <p:ph type="sldNum" sz="quarter" idx="10"/>
          </p:nvPr>
        </p:nvSpPr>
        <p:spPr/>
        <p:txBody>
          <a:bodyPr/>
          <a:lstStyle/>
          <a:p>
            <a:fld id="{D7D17B24-BB2A-498A-A965-4EC6C6F5DB5D}" type="slidenum">
              <a:rPr lang="en-US" smtClean="0"/>
              <a:t>2</a:t>
            </a:fld>
            <a:endParaRPr lang="en-US"/>
          </a:p>
        </p:txBody>
      </p:sp>
    </p:spTree>
    <p:extLst>
      <p:ext uri="{BB962C8B-B14F-4D97-AF65-F5344CB8AC3E}">
        <p14:creationId xmlns:p14="http://schemas.microsoft.com/office/powerpoint/2010/main" val="218964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93800"/>
            <a:ext cx="5575300" cy="3136900"/>
          </a:xfrm>
        </p:spPr>
      </p:sp>
      <p:sp>
        <p:nvSpPr>
          <p:cNvPr id="3" name="Notes Placeholder 2"/>
          <p:cNvSpPr>
            <a:spLocks noGrp="1"/>
          </p:cNvSpPr>
          <p:nvPr>
            <p:ph type="body" idx="1"/>
          </p:nvPr>
        </p:nvSpPr>
        <p:spPr/>
        <p:txBody>
          <a:bodyPr/>
          <a:lstStyle/>
          <a:p>
            <a:r>
              <a:rPr lang="en-US" dirty="0" smtClean="0"/>
              <a:t>Nanoparticle plasmons have been an active field lately because their optical properties can be tuned from the UV to the IR by designing nanoparticles with different sizes, shapes, and materials.  This flexibility makes them highly interesting for applications in solar energy harvesting, photocatalysis, photodetectors, nanoscale heaters, biochemical sensors, and other applications.  </a:t>
            </a:r>
          </a:p>
          <a:p>
            <a:endParaRPr lang="en-US" dirty="0"/>
          </a:p>
          <a:p>
            <a:r>
              <a:rPr lang="en-US" dirty="0" smtClean="0"/>
              <a:t>The plot on the left shows how we can tune optical properties in the NIR by changing the sizes of Cu nanorods. The plot shows how optical transmission spectra shift with the sizes of the nanorods  We can do tuning like this from the UV to the IR to overlap the solar spectrum.  </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3</a:t>
            </a:fld>
            <a:endParaRPr lang="en-US"/>
          </a:p>
        </p:txBody>
      </p:sp>
    </p:spTree>
    <p:extLst>
      <p:ext uri="{BB962C8B-B14F-4D97-AF65-F5344CB8AC3E}">
        <p14:creationId xmlns:p14="http://schemas.microsoft.com/office/powerpoint/2010/main" val="232266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Plasmon excitation and decay involves many complex physical processes.  </a:t>
            </a:r>
          </a:p>
          <a:p>
            <a:endParaRPr lang="en-US" dirty="0" smtClean="0"/>
          </a:p>
          <a:p>
            <a:r>
              <a:rPr lang="en-US" dirty="0" smtClean="0"/>
              <a:t>Firstly, Plasmons have large extinction cross sections that give them antenna-like  properties for efficient collection of light.  Plasmons concentrate light energy in strongly enhanced near fields around the particles. </a:t>
            </a:r>
          </a:p>
          <a:p>
            <a:endParaRPr lang="en-US" dirty="0"/>
          </a:p>
          <a:p>
            <a:r>
              <a:rPr lang="en-US" dirty="0" smtClean="0"/>
              <a:t>Second, plasmons decay into high energy carriers and hot carrier energy distributions that have potential to do useful work.  The electrons and holes created by plasmon decay can have energies up to the incident photon energy. </a:t>
            </a:r>
          </a:p>
          <a:p>
            <a:endParaRPr lang="en-US" dirty="0"/>
          </a:p>
          <a:p>
            <a:r>
              <a:rPr lang="en-US" dirty="0" smtClean="0"/>
              <a:t>Lastly, plasmon decay leads to heating, and particles can act as nanoscale heaters that can be useful for some applications.  One creative example that I have seen is to inject nanoparticles into fat and use light to heat the particles and melt fat for improved liposuction medical procedures.  </a:t>
            </a:r>
          </a:p>
          <a:p>
            <a:endParaRPr lang="en-US" dirty="0"/>
          </a:p>
          <a:p>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4</a:t>
            </a:fld>
            <a:endParaRPr lang="en-US"/>
          </a:p>
        </p:txBody>
      </p:sp>
    </p:spTree>
    <p:extLst>
      <p:ext uri="{BB962C8B-B14F-4D97-AF65-F5344CB8AC3E}">
        <p14:creationId xmlns:p14="http://schemas.microsoft.com/office/powerpoint/2010/main" val="93359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characteristic features of plasmons is that they create very intense electric fields near the surfaces of nanostructures. </a:t>
            </a:r>
          </a:p>
          <a:p>
            <a:endParaRPr lang="en-US" dirty="0"/>
          </a:p>
          <a:p>
            <a:r>
              <a:rPr lang="en-US" dirty="0" smtClean="0"/>
              <a:t>These electric fields are concentrated near sharp tips and edges such as the ends of nanorods, and especially in nanogaps formed by neighboring particles.  The most intense electric fields are achieved for nanogaps around 1 nm. In the above examples field intensity enhancements are approximately 50 for the nanorods and over 10^5 for nanogaps of 2 nm. These types of nanogaps </a:t>
            </a:r>
            <a:r>
              <a:rPr lang="en-US" dirty="0"/>
              <a:t>are often called </a:t>
            </a:r>
            <a:r>
              <a:rPr lang="en-US" dirty="0" smtClean="0"/>
              <a:t>EM “hot </a:t>
            </a:r>
            <a:r>
              <a:rPr lang="en-US" dirty="0"/>
              <a:t>spots” in the literature. </a:t>
            </a:r>
            <a:endParaRPr lang="en-US" dirty="0" smtClean="0"/>
          </a:p>
          <a:p>
            <a:endParaRPr lang="en-US" dirty="0"/>
          </a:p>
          <a:p>
            <a:r>
              <a:rPr lang="en-US" dirty="0" smtClean="0"/>
              <a:t>The electric field intensity is directly related to the applications for plasmonics and so there has been a lot of interest to try to create nanogaps.  </a:t>
            </a:r>
          </a:p>
          <a:p>
            <a:endParaRPr lang="en-US" dirty="0"/>
          </a:p>
          <a:p>
            <a:r>
              <a:rPr lang="en-US" dirty="0" smtClean="0"/>
              <a:t>For those who don’t do nanofabrication, it is important to point out that current technology is limited to feature sizes on the order of 10 nm, so we can’t directly fabricate structures with 1 nm nanogaps, but we can design various processes to create nanogaps.  </a:t>
            </a:r>
          </a:p>
          <a:p>
            <a:endParaRPr lang="en-US" dirty="0"/>
          </a:p>
          <a:p>
            <a:r>
              <a:rPr lang="en-US" dirty="0" smtClean="0"/>
              <a:t>There have been a number of different approaches in the literature.  I will discuss a process based on ALD</a:t>
            </a:r>
            <a:r>
              <a:rPr lang="en-US" dirty="0"/>
              <a:t>. The nanoscale dimensions and need for precision are well suited to ALD.</a:t>
            </a:r>
          </a:p>
          <a:p>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5</a:t>
            </a:fld>
            <a:endParaRPr lang="en-US"/>
          </a:p>
        </p:txBody>
      </p:sp>
    </p:spTree>
    <p:extLst>
      <p:ext uri="{BB962C8B-B14F-4D97-AF65-F5344CB8AC3E}">
        <p14:creationId xmlns:p14="http://schemas.microsoft.com/office/powerpoint/2010/main" val="238078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a:t>
            </a:r>
            <a:r>
              <a:rPr lang="en-US" b="1" dirty="0" smtClean="0"/>
              <a:t>research objective </a:t>
            </a:r>
            <a:r>
              <a:rPr lang="en-US" dirty="0" smtClean="0"/>
              <a:t>is to achieve nanogaps with sub-nm precision so that we can create devices with the most intense electric fields.  </a:t>
            </a:r>
            <a:r>
              <a:rPr lang="en-US" dirty="0"/>
              <a:t>W</a:t>
            </a:r>
            <a:r>
              <a:rPr lang="en-US" dirty="0" smtClean="0"/>
              <a:t>hen nanogaps are as small as 1 nm, charges can flow between particles via electron tunneling, which gives combined electrical and photonic functions.  </a:t>
            </a:r>
          </a:p>
          <a:p>
            <a:endParaRPr lang="en-US" dirty="0"/>
          </a:p>
          <a:p>
            <a:r>
              <a:rPr lang="en-US" dirty="0" smtClean="0"/>
              <a:t>Note that we don’t want the particles to touch, as that would completely change their optical properties.  </a:t>
            </a:r>
          </a:p>
          <a:p>
            <a:endParaRPr lang="en-US" dirty="0"/>
          </a:p>
          <a:p>
            <a:r>
              <a:rPr lang="en-US" dirty="0"/>
              <a:t>Our </a:t>
            </a:r>
            <a:r>
              <a:rPr lang="en-US" b="1" dirty="0"/>
              <a:t>second objective </a:t>
            </a:r>
            <a:r>
              <a:rPr lang="en-US" dirty="0"/>
              <a:t>is to contact nanostructures without muting the plasmon resonances.  </a:t>
            </a:r>
            <a:r>
              <a:rPr lang="en-US" dirty="0" smtClean="0"/>
              <a:t>Most studies of plasmonic materials have investigated particles suspended in solution or randomly deposited on surfaces.  However, for new types of devices, we desire to make electrical contacts with nanostructures so that we can measure electrical charge flow from incident light, and vice versa.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6</a:t>
            </a:fld>
            <a:endParaRPr lang="en-US"/>
          </a:p>
        </p:txBody>
      </p:sp>
    </p:spTree>
    <p:extLst>
      <p:ext uri="{BB962C8B-B14F-4D97-AF65-F5344CB8AC3E}">
        <p14:creationId xmlns:p14="http://schemas.microsoft.com/office/powerpoint/2010/main" val="303661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ALD strategy is straightforward.  </a:t>
            </a:r>
          </a:p>
          <a:p>
            <a:endParaRPr lang="en-US" dirty="0"/>
          </a:p>
          <a:p>
            <a:r>
              <a:rPr lang="en-US" dirty="0" smtClean="0"/>
              <a:t>Cu is known to grow selectively on </a:t>
            </a:r>
            <a:r>
              <a:rPr lang="en-US" dirty="0" err="1" smtClean="0"/>
              <a:t>Pd</a:t>
            </a:r>
            <a:r>
              <a:rPr lang="en-US" dirty="0" smtClean="0"/>
              <a:t> surfaces so that we can start with </a:t>
            </a:r>
            <a:r>
              <a:rPr lang="en-US" dirty="0" err="1" smtClean="0"/>
              <a:t>Pd</a:t>
            </a:r>
            <a:r>
              <a:rPr lang="en-US" dirty="0" smtClean="0"/>
              <a:t> templates defined by lithography and then narrow nanogaps by adding conformal layers of Cu with ALD precision.  This works well, but the optical properties of Cu/</a:t>
            </a:r>
            <a:r>
              <a:rPr lang="en-US" dirty="0" err="1" smtClean="0"/>
              <a:t>Pd</a:t>
            </a:r>
            <a:r>
              <a:rPr lang="en-US" dirty="0" smtClean="0"/>
              <a:t> structures are not very good since </a:t>
            </a:r>
            <a:r>
              <a:rPr lang="en-US" dirty="0" err="1" smtClean="0"/>
              <a:t>Pd</a:t>
            </a:r>
            <a:r>
              <a:rPr lang="en-US" dirty="0" smtClean="0"/>
              <a:t> is not a good plasmonic material. </a:t>
            </a:r>
          </a:p>
          <a:p>
            <a:endParaRPr lang="en-US" dirty="0"/>
          </a:p>
          <a:p>
            <a:r>
              <a:rPr lang="en-US" dirty="0" smtClean="0"/>
              <a:t>A different strategy is to combine </a:t>
            </a:r>
            <a:r>
              <a:rPr lang="en-US" dirty="0" err="1" smtClean="0"/>
              <a:t>Pd</a:t>
            </a:r>
            <a:r>
              <a:rPr lang="en-US" dirty="0" smtClean="0"/>
              <a:t> with Au nanorods using only a thin </a:t>
            </a:r>
            <a:r>
              <a:rPr lang="en-US" dirty="0" err="1" smtClean="0"/>
              <a:t>Pd</a:t>
            </a:r>
            <a:r>
              <a:rPr lang="en-US" dirty="0" smtClean="0"/>
              <a:t> layer to activate Cu growth. This gives much better plasmonic properties due to the majority Au and Cu composition.  </a:t>
            </a:r>
          </a:p>
          <a:p>
            <a:endParaRPr lang="en-US" dirty="0"/>
          </a:p>
          <a:p>
            <a:r>
              <a:rPr lang="en-US" dirty="0" smtClean="0"/>
              <a:t>A 3</a:t>
            </a:r>
            <a:r>
              <a:rPr lang="en-US" baseline="30000" dirty="0" smtClean="0"/>
              <a:t>rd</a:t>
            </a:r>
            <a:r>
              <a:rPr lang="en-US" dirty="0" smtClean="0"/>
              <a:t> strategy is to combine Au and </a:t>
            </a:r>
            <a:r>
              <a:rPr lang="en-US" dirty="0" err="1" smtClean="0"/>
              <a:t>Pd</a:t>
            </a:r>
            <a:r>
              <a:rPr lang="en-US" dirty="0" smtClean="0"/>
              <a:t> in heterodimers, where Cu deposition only takes place on </a:t>
            </a:r>
            <a:r>
              <a:rPr lang="en-US" dirty="0" err="1" smtClean="0"/>
              <a:t>Pd</a:t>
            </a:r>
            <a:r>
              <a:rPr lang="en-US" dirty="0" smtClean="0"/>
              <a:t> surfaces and the Au nanorods remain pure.  This gives the best optical properties.  </a:t>
            </a:r>
          </a:p>
          <a:p>
            <a:endParaRPr lang="en-US" dirty="0"/>
          </a:p>
          <a:p>
            <a:r>
              <a:rPr lang="en-US" dirty="0" smtClean="0"/>
              <a:t>In this short talk I only have time to discuss the middle approach.  </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7</a:t>
            </a:fld>
            <a:endParaRPr lang="en-US"/>
          </a:p>
        </p:txBody>
      </p:sp>
    </p:spTree>
    <p:extLst>
      <p:ext uri="{BB962C8B-B14F-4D97-AF65-F5344CB8AC3E}">
        <p14:creationId xmlns:p14="http://schemas.microsoft.com/office/powerpoint/2010/main" val="9889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looking at data, it is useful to use a FDTD model to predict what might happen during ALD. </a:t>
            </a:r>
          </a:p>
          <a:p>
            <a:endParaRPr lang="en-US" dirty="0"/>
          </a:p>
          <a:p>
            <a:r>
              <a:rPr lang="en-US" dirty="0" smtClean="0"/>
              <a:t>During ALD, we expect structures to get larger and to reduce nanogap sizes.  We used EM simulations to investigate how ALD induced changes would be expected to modify the optical properties of plasmonic nanostructures.  </a:t>
            </a:r>
          </a:p>
          <a:p>
            <a:endParaRPr lang="en-US" dirty="0"/>
          </a:p>
          <a:p>
            <a:r>
              <a:rPr lang="en-US" dirty="0" smtClean="0"/>
              <a:t>The simulations produce extinction curves that characterize the optical responses of the nanostructures.  </a:t>
            </a:r>
          </a:p>
          <a:p>
            <a:endParaRPr lang="en-US" dirty="0"/>
          </a:p>
          <a:p>
            <a:r>
              <a:rPr lang="en-US" dirty="0" smtClean="0"/>
              <a:t>Simulations show that size increases and smaller nanogaps cause red shifts.  In the left figure, we show how the extinction peak shifts to higher wavelength with increasing size.  </a:t>
            </a:r>
          </a:p>
          <a:p>
            <a:endParaRPr lang="en-US" dirty="0"/>
          </a:p>
          <a:p>
            <a:r>
              <a:rPr lang="en-US" dirty="0" smtClean="0"/>
              <a:t>We also investigated how shape changes from thermal heating affect extinction spectra.  The simulations show that rounding corners and </a:t>
            </a:r>
            <a:r>
              <a:rPr lang="en-US" dirty="0" err="1" smtClean="0"/>
              <a:t>spheriodization</a:t>
            </a:r>
            <a:r>
              <a:rPr lang="en-US" dirty="0" smtClean="0"/>
              <a:t> cause blueshifts.  The right figure shows how the extinction spectra blue shift with shape evolution.  </a:t>
            </a:r>
          </a:p>
          <a:p>
            <a:endParaRPr lang="en-US" dirty="0"/>
          </a:p>
          <a:p>
            <a:r>
              <a:rPr lang="en-US" dirty="0" smtClean="0"/>
              <a:t>Experimentally, we observe that blueshifts dominate.</a:t>
            </a:r>
          </a:p>
          <a:p>
            <a:endParaRPr lang="en-US" dirty="0"/>
          </a:p>
          <a:p>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8</a:t>
            </a:fld>
            <a:endParaRPr lang="en-US"/>
          </a:p>
        </p:txBody>
      </p:sp>
    </p:spTree>
    <p:extLst>
      <p:ext uri="{BB962C8B-B14F-4D97-AF65-F5344CB8AC3E}">
        <p14:creationId xmlns:p14="http://schemas.microsoft.com/office/powerpoint/2010/main" val="154329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100" dirty="0" smtClean="0"/>
              <a:t>Let’s first look at </a:t>
            </a:r>
            <a:r>
              <a:rPr lang="en-US" altLang="zh-CN" sz="1100" smtClean="0"/>
              <a:t>unconnected plasmonic dimers.   </a:t>
            </a:r>
            <a:endParaRPr lang="en-US" altLang="zh-CN" sz="1100" dirty="0" smtClean="0"/>
          </a:p>
          <a:p>
            <a:endParaRPr lang="en-US" altLang="zh-CN" sz="1100" dirty="0"/>
          </a:p>
          <a:p>
            <a:r>
              <a:rPr lang="en-US" altLang="zh-CN" sz="1100" dirty="0" smtClean="0"/>
              <a:t>The idea (shown in upper left schematic) is that we can start with plasmonic dimers that have relatively large nanogaps near 15 nm using standard nanofabrication methods, and we can reduce nanogaps down to 1 nm by selectively coating nanostructures so they get bigger and the separation between them gets smaller.  In this way, we have a process to control nanogaps with sub-nm precision.  With this technique, we can create nanogaps and observe how the optical properties evolve.</a:t>
            </a:r>
          </a:p>
          <a:p>
            <a:endParaRPr lang="en-US" altLang="zh-CN" sz="1100" dirty="0"/>
          </a:p>
          <a:p>
            <a:r>
              <a:rPr lang="en-US" altLang="zh-CN" sz="1100" dirty="0"/>
              <a:t>The SEM </a:t>
            </a:r>
            <a:r>
              <a:rPr lang="en-US" altLang="zh-CN" sz="1100" dirty="0" smtClean="0"/>
              <a:t>figures on the right show an example where we reduced nanogaps from near 15 nm to &lt; 5 nm through ALD, and the optical extinction data on the left show how the plasmon resonances change.  We find that the resonances blue-shift and become sharper, but retain most of their original intensity.  Other studies we have done show that the blue shift is primarily due to reshaping of the nanorods from heating effects. </a:t>
            </a:r>
          </a:p>
          <a:p>
            <a:endParaRPr lang="en-US" altLang="zh-CN" sz="1100" dirty="0"/>
          </a:p>
          <a:p>
            <a:r>
              <a:rPr lang="en-US" altLang="zh-CN" sz="1100" dirty="0" smtClean="0"/>
              <a:t>With ALD, we have a scalable method to create EM hot spots for various applications.   </a:t>
            </a:r>
            <a:endParaRPr lang="zh-CN" altLang="en-US" sz="1100" dirty="0"/>
          </a:p>
        </p:txBody>
      </p:sp>
      <p:sp>
        <p:nvSpPr>
          <p:cNvPr id="4" name="页脚占位符 3"/>
          <p:cNvSpPr>
            <a:spLocks noGrp="1"/>
          </p:cNvSpPr>
          <p:nvPr>
            <p:ph type="ftr" sz="quarter" idx="10"/>
          </p:nvPr>
        </p:nvSpPr>
        <p:spPr/>
        <p:txBody>
          <a:bodyPr/>
          <a:lstStyle/>
          <a:p>
            <a:endParaRPr lang="en-US">
              <a:solidFill>
                <a:prstClr val="black"/>
              </a:solidFill>
            </a:endParaRPr>
          </a:p>
        </p:txBody>
      </p:sp>
      <p:sp>
        <p:nvSpPr>
          <p:cNvPr id="5" name="灯片编号占位符 4"/>
          <p:cNvSpPr>
            <a:spLocks noGrp="1"/>
          </p:cNvSpPr>
          <p:nvPr>
            <p:ph type="sldNum" sz="quarter" idx="11"/>
          </p:nvPr>
        </p:nvSpPr>
        <p:spPr/>
        <p:txBody>
          <a:bodyPr/>
          <a:lstStyle/>
          <a:p>
            <a:fld id="{9A7991A9-EBCB-474A-AC44-8D6FEFD1F25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1632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18509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19232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75133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172508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74CE9A-F9CB-4443-9FC6-63A8548D8E7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411475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74CE9A-F9CB-4443-9FC6-63A8548D8E7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212502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74CE9A-F9CB-4443-9FC6-63A8548D8E7D}"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233857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74CE9A-F9CB-4443-9FC6-63A8548D8E7D}"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87257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AF7312E-A610-488A-9A77-C7388FBD45C0}"/>
              </a:ext>
            </a:extLst>
          </p:cNvPr>
          <p:cNvSpPr>
            <a:spLocks noChangeArrowheads="1"/>
          </p:cNvSpPr>
          <p:nvPr userDrawn="1"/>
        </p:nvSpPr>
        <p:spPr bwMode="auto">
          <a:xfrm>
            <a:off x="0" y="6488959"/>
            <a:ext cx="12192000" cy="369041"/>
          </a:xfrm>
          <a:prstGeom prst="rect">
            <a:avLst/>
          </a:prstGeom>
          <a:solidFill>
            <a:srgbClr val="002244"/>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US" altLang="en-US" sz="750">
                <a:solidFill>
                  <a:srgbClr val="000000"/>
                </a:solidFill>
              </a:rPr>
              <a:t>v</a:t>
            </a:r>
            <a:endParaRPr lang="en-US" altLang="en-US" sz="1350">
              <a:solidFill>
                <a:prstClr val="black"/>
              </a:solidFill>
              <a:latin typeface="Arial" panose="020B0604020202020204" pitchFamily="34" charset="0"/>
            </a:endParaRPr>
          </a:p>
        </p:txBody>
      </p:sp>
      <p:pic>
        <p:nvPicPr>
          <p:cNvPr id="7" name="Picture 6">
            <a:extLst>
              <a:ext uri="{FF2B5EF4-FFF2-40B4-BE49-F238E27FC236}">
                <a16:creationId xmlns:a16="http://schemas.microsoft.com/office/drawing/2014/main" id="{C43E8AE9-4E7B-42EC-8ED4-A885E365F8A7}"/>
              </a:ext>
            </a:extLst>
          </p:cNvPr>
          <p:cNvPicPr>
            <a:picLocks noChangeAspect="1"/>
          </p:cNvPicPr>
          <p:nvPr userDrawn="1"/>
        </p:nvPicPr>
        <p:blipFill>
          <a:blip r:embed="rId2"/>
          <a:stretch>
            <a:fillRect/>
          </a:stretch>
        </p:blipFill>
        <p:spPr>
          <a:xfrm>
            <a:off x="0" y="6488959"/>
            <a:ext cx="2481345" cy="364807"/>
          </a:xfrm>
          <a:prstGeom prst="rect">
            <a:avLst/>
          </a:prstGeom>
        </p:spPr>
      </p:pic>
    </p:spTree>
    <p:extLst>
      <p:ext uri="{BB962C8B-B14F-4D97-AF65-F5344CB8AC3E}">
        <p14:creationId xmlns:p14="http://schemas.microsoft.com/office/powerpoint/2010/main" val="91741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74CE9A-F9CB-4443-9FC6-63A8548D8E7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412818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74CE9A-F9CB-4443-9FC6-63A8548D8E7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2152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4CE9A-F9CB-4443-9FC6-63A8548D8E7D}"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E527D-DB6B-42A8-8011-BF38585F493F}" type="slidenum">
              <a:rPr lang="en-US" smtClean="0"/>
              <a:t>‹#›</a:t>
            </a:fld>
            <a:endParaRPr lang="en-US"/>
          </a:p>
        </p:txBody>
      </p:sp>
    </p:spTree>
    <p:extLst>
      <p:ext uri="{BB962C8B-B14F-4D97-AF65-F5344CB8AC3E}">
        <p14:creationId xmlns:p14="http://schemas.microsoft.com/office/powerpoint/2010/main" val="93641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820" y="1280701"/>
            <a:ext cx="10972800" cy="2387600"/>
          </a:xfrm>
        </p:spPr>
        <p:txBody>
          <a:bodyPr>
            <a:noAutofit/>
          </a:bodyPr>
          <a:lstStyle/>
          <a:p>
            <a:r>
              <a:rPr lang="en-US" sz="4000" b="1" dirty="0">
                <a:ln>
                  <a:solidFill>
                    <a:srgbClr val="C00000"/>
                  </a:solidFill>
                </a:ln>
                <a:solidFill>
                  <a:schemeClr val="accent5">
                    <a:lumMod val="75000"/>
                  </a:schemeClr>
                </a:solidFill>
                <a:latin typeface="Arial" panose="020B0604020202020204" pitchFamily="34" charset="0"/>
                <a:cs typeface="Arial" panose="020B0604020202020204" pitchFamily="34" charset="0"/>
              </a:rPr>
              <a:t>Optical properties of interconnected plasmonic nanostructures with sub-10 nm nanogaps by </a:t>
            </a:r>
            <a:r>
              <a:rPr lang="en-US" sz="4000" b="1" dirty="0" smtClean="0">
                <a:ln>
                  <a:solidFill>
                    <a:srgbClr val="C00000"/>
                  </a:solidFill>
                </a:ln>
                <a:solidFill>
                  <a:schemeClr val="accent5">
                    <a:lumMod val="75000"/>
                  </a:schemeClr>
                </a:solidFill>
                <a:latin typeface="Arial" panose="020B0604020202020204" pitchFamily="34" charset="0"/>
                <a:cs typeface="Arial" panose="020B0604020202020204" pitchFamily="34" charset="0"/>
              </a:rPr>
              <a:t>area-selective atomic </a:t>
            </a:r>
            <a:r>
              <a:rPr lang="en-US" sz="4000" b="1" dirty="0">
                <a:ln>
                  <a:solidFill>
                    <a:srgbClr val="C00000"/>
                  </a:solidFill>
                </a:ln>
                <a:solidFill>
                  <a:schemeClr val="accent5">
                    <a:lumMod val="75000"/>
                  </a:schemeClr>
                </a:solidFill>
                <a:latin typeface="Arial" panose="020B0604020202020204" pitchFamily="34" charset="0"/>
                <a:cs typeface="Arial" panose="020B0604020202020204" pitchFamily="34" charset="0"/>
              </a:rPr>
              <a:t>layer deposition</a:t>
            </a:r>
            <a:br>
              <a:rPr lang="en-US" sz="4000" b="1" dirty="0">
                <a:ln>
                  <a:solidFill>
                    <a:srgbClr val="C00000"/>
                  </a:solidFill>
                </a:ln>
                <a:solidFill>
                  <a:schemeClr val="accent5">
                    <a:lumMod val="75000"/>
                  </a:schemeClr>
                </a:solidFill>
                <a:latin typeface="Arial" panose="020B0604020202020204" pitchFamily="34" charset="0"/>
                <a:cs typeface="Arial" panose="020B0604020202020204" pitchFamily="34" charset="0"/>
              </a:rPr>
            </a:br>
            <a:endParaRPr lang="en-US" sz="4000" b="1" dirty="0">
              <a:ln>
                <a:solidFill>
                  <a:srgbClr val="C00000"/>
                </a:solidFill>
              </a:ln>
              <a:solidFill>
                <a:schemeClr val="accent5">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30220" y="4311167"/>
            <a:ext cx="9144000" cy="1655762"/>
          </a:xfrm>
        </p:spPr>
        <p:txBody>
          <a:bodyPr>
            <a:normAutofit/>
          </a:bodyPr>
          <a:lstStyle/>
          <a:p>
            <a:r>
              <a:rPr lang="en-US" b="1" dirty="0" smtClean="0">
                <a:latin typeface="Arial" panose="020B0604020202020204" pitchFamily="34" charset="0"/>
                <a:cs typeface="Arial" panose="020B0604020202020204" pitchFamily="34" charset="0"/>
              </a:rPr>
              <a:t>Brian Willis</a:t>
            </a:r>
          </a:p>
          <a:p>
            <a:r>
              <a:rPr lang="en-US" b="1" dirty="0" smtClean="0">
                <a:latin typeface="Arial" panose="020B0604020202020204" pitchFamily="34" charset="0"/>
                <a:cs typeface="Arial" panose="020B0604020202020204" pitchFamily="34" charset="0"/>
              </a:rPr>
              <a:t>John Grasso, Chengwu Zhang, Rahul Raman</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3775493" y="6169730"/>
            <a:ext cx="4641014" cy="523220"/>
          </a:xfrm>
          <a:prstGeom prst="rect">
            <a:avLst/>
          </a:prstGeom>
          <a:noFill/>
          <a:ln w="28575">
            <a:noFill/>
          </a:ln>
        </p:spPr>
        <p:txBody>
          <a:bodyPr wrap="none" rtlCol="0">
            <a:spAutoFit/>
          </a:bodyPr>
          <a:lstStyle/>
          <a:p>
            <a:r>
              <a:rPr lang="en-US" sz="2800" b="1" dirty="0" smtClean="0">
                <a:solidFill>
                  <a:srgbClr val="000066"/>
                </a:solidFill>
                <a:latin typeface="Arial" panose="020B0604020202020204" pitchFamily="34" charset="0"/>
                <a:cs typeface="Arial" panose="020B0604020202020204" pitchFamily="34" charset="0"/>
              </a:rPr>
              <a:t>University of Connecticut </a:t>
            </a:r>
            <a:endParaRPr lang="en-US" sz="28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60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11992578"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Nanofabrication of Interconnected Dipole Arrays</a:t>
            </a:r>
            <a:endParaRPr lang="en-US" sz="40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143"/>
          <a:stretch/>
        </p:blipFill>
        <p:spPr>
          <a:xfrm>
            <a:off x="548615" y="1362269"/>
            <a:ext cx="4680000" cy="3122067"/>
          </a:xfrm>
          <a:prstGeom prst="rect">
            <a:avLst/>
          </a:prstGeom>
        </p:spPr>
      </p:pic>
      <p:sp>
        <p:nvSpPr>
          <p:cNvPr id="4" name="TextBox 3"/>
          <p:cNvSpPr txBox="1"/>
          <p:nvPr/>
        </p:nvSpPr>
        <p:spPr>
          <a:xfrm>
            <a:off x="310219" y="5261391"/>
            <a:ext cx="11571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Peak location/ intensity/ FWHM are comparable to unconnected dimers, but blue-shifted.</a:t>
            </a:r>
          </a:p>
        </p:txBody>
      </p:sp>
      <p:sp>
        <p:nvSpPr>
          <p:cNvPr id="5" name="TextBox 4"/>
          <p:cNvSpPr txBox="1"/>
          <p:nvPr/>
        </p:nvSpPr>
        <p:spPr>
          <a:xfrm>
            <a:off x="548615" y="3984466"/>
            <a:ext cx="1726755" cy="338554"/>
          </a:xfrm>
          <a:prstGeom prst="rect">
            <a:avLst/>
          </a:prstGeom>
          <a:solidFill>
            <a:srgbClr val="FFFF00"/>
          </a:solidFill>
        </p:spPr>
        <p:txBody>
          <a:bodyPr wrap="none" rtlCol="0">
            <a:spAutoFit/>
          </a:bodyPr>
          <a:lstStyle/>
          <a:p>
            <a:r>
              <a:rPr lang="en-US" sz="1600" b="1" dirty="0" smtClean="0">
                <a:latin typeface="Arial" panose="020B0604020202020204" pitchFamily="34" charset="0"/>
                <a:cs typeface="Arial" panose="020B0604020202020204" pitchFamily="34" charset="0"/>
              </a:rPr>
              <a:t>550 nm unit cell</a:t>
            </a:r>
            <a:endParaRPr lang="en-US" sz="1600" b="1" dirty="0">
              <a:latin typeface="Arial" panose="020B0604020202020204" pitchFamily="34" charset="0"/>
              <a:cs typeface="Arial" panose="020B0604020202020204" pitchFamily="34" charset="0"/>
            </a:endParaRPr>
          </a:p>
        </p:txBody>
      </p:sp>
      <p:grpSp>
        <p:nvGrpSpPr>
          <p:cNvPr id="13" name="Group 12"/>
          <p:cNvGrpSpPr/>
          <p:nvPr/>
        </p:nvGrpSpPr>
        <p:grpSpPr>
          <a:xfrm>
            <a:off x="5228615" y="822438"/>
            <a:ext cx="5334000" cy="4256581"/>
            <a:chOff x="5639755" y="909375"/>
            <a:chExt cx="5334000" cy="4256581"/>
          </a:xfrm>
        </p:grpSpPr>
        <p:pic>
          <p:nvPicPr>
            <p:cNvPr id="7" name="Picture 6"/>
            <p:cNvPicPr>
              <a:picLocks noChangeAspect="1"/>
            </p:cNvPicPr>
            <p:nvPr/>
          </p:nvPicPr>
          <p:blipFill>
            <a:blip r:embed="rId4"/>
            <a:stretch>
              <a:fillRect/>
            </a:stretch>
          </p:blipFill>
          <p:spPr>
            <a:xfrm>
              <a:off x="5639755" y="1165456"/>
              <a:ext cx="5334000" cy="4000500"/>
            </a:xfrm>
            <a:prstGeom prst="rect">
              <a:avLst/>
            </a:prstGeom>
          </p:spPr>
        </p:pic>
        <p:cxnSp>
          <p:nvCxnSpPr>
            <p:cNvPr id="9" name="Straight Arrow Connector 8"/>
            <p:cNvCxnSpPr/>
            <p:nvPr/>
          </p:nvCxnSpPr>
          <p:spPr>
            <a:xfrm flipV="1">
              <a:off x="7366510" y="3755227"/>
              <a:ext cx="0" cy="373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881407" y="1311917"/>
              <a:ext cx="7289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70287" y="909375"/>
              <a:ext cx="1951175" cy="338554"/>
            </a:xfrm>
            <a:prstGeom prst="rect">
              <a:avLst/>
            </a:prstGeom>
            <a:solidFill>
              <a:srgbClr val="FFFF00"/>
            </a:solidFill>
          </p:spPr>
          <p:txBody>
            <a:bodyPr wrap="none" rtlCol="0">
              <a:spAutoFit/>
            </a:bodyPr>
            <a:lstStyle/>
            <a:p>
              <a:r>
                <a:rPr lang="en-US" sz="1600" b="1" dirty="0" smtClean="0">
                  <a:latin typeface="Arial" panose="020B0604020202020204" pitchFamily="34" charset="0"/>
                  <a:cs typeface="Arial" panose="020B0604020202020204" pitchFamily="34" charset="0"/>
                </a:rPr>
                <a:t>Smaller nanogaps</a:t>
              </a:r>
              <a:endParaRPr lang="en-US" sz="1600" b="1" dirty="0">
                <a:latin typeface="Arial" panose="020B0604020202020204" pitchFamily="34" charset="0"/>
                <a:cs typeface="Arial" panose="020B0604020202020204" pitchFamily="34" charset="0"/>
              </a:endParaRPr>
            </a:p>
          </p:txBody>
        </p:sp>
        <p:sp>
          <p:nvSpPr>
            <p:cNvPr id="15" name="TextBox 14"/>
            <p:cNvSpPr txBox="1"/>
            <p:nvPr/>
          </p:nvSpPr>
          <p:spPr>
            <a:xfrm>
              <a:off x="6658624" y="4128686"/>
              <a:ext cx="1415772" cy="338554"/>
            </a:xfrm>
            <a:prstGeom prst="rect">
              <a:avLst/>
            </a:prstGeom>
            <a:solidFill>
              <a:srgbClr val="FFFF00"/>
            </a:solidFill>
          </p:spPr>
          <p:txBody>
            <a:bodyPr wrap="none" rtlCol="0">
              <a:spAutoFit/>
            </a:bodyPr>
            <a:lstStyle/>
            <a:p>
              <a:r>
                <a:rPr lang="en-US" sz="1600" b="1" dirty="0" smtClean="0">
                  <a:latin typeface="Arial" panose="020B0604020202020204" pitchFamily="34" charset="0"/>
                  <a:cs typeface="Arial" panose="020B0604020202020204" pitchFamily="34" charset="0"/>
                </a:rPr>
                <a:t>interconnect</a:t>
              </a:r>
              <a:endParaRPr lang="en-US" sz="1600" b="1" dirty="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8341" y="1450409"/>
            <a:ext cx="2400300" cy="1800225"/>
          </a:xfrm>
          <a:prstGeom prst="rect">
            <a:avLst/>
          </a:prstGeom>
          <a:noFill/>
          <a:ln>
            <a:noFill/>
          </a:ln>
        </p:spPr>
      </p:pic>
      <p:sp>
        <p:nvSpPr>
          <p:cNvPr id="14" name="TextBox 13"/>
          <p:cNvSpPr txBox="1"/>
          <p:nvPr/>
        </p:nvSpPr>
        <p:spPr>
          <a:xfrm>
            <a:off x="7915391" y="3615134"/>
            <a:ext cx="1283813" cy="369332"/>
          </a:xfrm>
          <a:prstGeom prst="rect">
            <a:avLst/>
          </a:prstGeom>
          <a:noFill/>
        </p:spPr>
        <p:txBody>
          <a:bodyPr wrap="none" rtlCol="0">
            <a:spAutoFit/>
          </a:bodyPr>
          <a:lstStyle/>
          <a:p>
            <a:r>
              <a:rPr lang="en-US" b="1" dirty="0" smtClean="0">
                <a:solidFill>
                  <a:srgbClr val="0000FF"/>
                </a:solidFill>
              </a:rPr>
              <a:t>Experiment</a:t>
            </a:r>
            <a:endParaRPr lang="en-US" b="1" dirty="0">
              <a:solidFill>
                <a:srgbClr val="0000FF"/>
              </a:solidFill>
            </a:endParaRPr>
          </a:p>
        </p:txBody>
      </p:sp>
      <p:sp>
        <p:nvSpPr>
          <p:cNvPr id="17" name="TextBox 16"/>
          <p:cNvSpPr txBox="1"/>
          <p:nvPr/>
        </p:nvSpPr>
        <p:spPr>
          <a:xfrm>
            <a:off x="6360207" y="1993078"/>
            <a:ext cx="1303049" cy="369332"/>
          </a:xfrm>
          <a:prstGeom prst="rect">
            <a:avLst/>
          </a:prstGeom>
          <a:noFill/>
        </p:spPr>
        <p:txBody>
          <a:bodyPr wrap="none" rtlCol="0">
            <a:spAutoFit/>
          </a:bodyPr>
          <a:lstStyle/>
          <a:p>
            <a:r>
              <a:rPr lang="en-US" b="1" dirty="0" smtClean="0">
                <a:solidFill>
                  <a:srgbClr val="0000FF"/>
                </a:solidFill>
              </a:rPr>
              <a:t>Simulations</a:t>
            </a:r>
            <a:endParaRPr lang="en-US" b="1" dirty="0">
              <a:solidFill>
                <a:srgbClr val="0000FF"/>
              </a:solidFill>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8367" y="1582735"/>
            <a:ext cx="2858161" cy="2140978"/>
          </a:xfrm>
          <a:prstGeom prst="rect">
            <a:avLst/>
          </a:prstGeom>
          <a:noFill/>
          <a:ln>
            <a:noFill/>
          </a:ln>
        </p:spPr>
      </p:pic>
      <p:sp>
        <p:nvSpPr>
          <p:cNvPr id="6" name="TextBox 5"/>
          <p:cNvSpPr txBox="1"/>
          <p:nvPr/>
        </p:nvSpPr>
        <p:spPr>
          <a:xfrm>
            <a:off x="1226525" y="870590"/>
            <a:ext cx="3324180" cy="400110"/>
          </a:xfrm>
          <a:prstGeom prst="rect">
            <a:avLst/>
          </a:prstGeom>
          <a:noFill/>
        </p:spPr>
        <p:txBody>
          <a:bodyPr wrap="none" rtlCol="0">
            <a:spAutoFit/>
          </a:bodyPr>
          <a:lstStyle/>
          <a:p>
            <a:r>
              <a:rPr lang="en-US" sz="2000" b="1" dirty="0" smtClean="0">
                <a:solidFill>
                  <a:srgbClr val="DCB924"/>
                </a:solidFill>
              </a:rPr>
              <a:t>Au Nanorods &amp; Interconnects</a:t>
            </a:r>
            <a:endParaRPr lang="en-US" sz="2000" b="1" dirty="0">
              <a:solidFill>
                <a:srgbClr val="DCB924"/>
              </a:solidFill>
            </a:endParaRPr>
          </a:p>
        </p:txBody>
      </p:sp>
    </p:spTree>
    <p:extLst>
      <p:ext uri="{BB962C8B-B14F-4D97-AF65-F5344CB8AC3E}">
        <p14:creationId xmlns:p14="http://schemas.microsoft.com/office/powerpoint/2010/main" val="777906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8141972"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ALD with Interconnected Nanorods</a:t>
            </a:r>
            <a:endParaRPr lang="en-US" sz="4000" dirty="0">
              <a:solidFill>
                <a:srgbClr val="002060"/>
              </a:solidFill>
              <a:latin typeface="Arial" panose="020B0604020202020204" pitchFamily="34" charset="0"/>
              <a:cs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70953" y="1336675"/>
            <a:ext cx="4139565" cy="2763520"/>
          </a:xfrm>
          <a:prstGeom prst="rect">
            <a:avLst/>
          </a:prstGeom>
        </p:spPr>
      </p:pic>
      <p:sp>
        <p:nvSpPr>
          <p:cNvPr id="4" name="TextBox 3"/>
          <p:cNvSpPr txBox="1"/>
          <p:nvPr/>
        </p:nvSpPr>
        <p:spPr>
          <a:xfrm>
            <a:off x="228600" y="715149"/>
            <a:ext cx="5564216" cy="461665"/>
          </a:xfrm>
          <a:prstGeom prst="rect">
            <a:avLst/>
          </a:prstGeom>
          <a:noFill/>
        </p:spPr>
        <p:txBody>
          <a:bodyPr wrap="none" rtlCol="0">
            <a:spAutoFit/>
          </a:bodyPr>
          <a:lstStyle/>
          <a:p>
            <a:r>
              <a:rPr lang="en-US" sz="2400" b="1" dirty="0" err="1" smtClean="0">
                <a:solidFill>
                  <a:schemeClr val="accent4">
                    <a:lumMod val="75000"/>
                  </a:schemeClr>
                </a:solidFill>
              </a:rPr>
              <a:t>Cu</a:t>
            </a:r>
            <a:r>
              <a:rPr lang="en-US" sz="2400" b="1" dirty="0" err="1" smtClean="0">
                <a:solidFill>
                  <a:schemeClr val="tx1">
                    <a:lumMod val="50000"/>
                    <a:lumOff val="50000"/>
                  </a:schemeClr>
                </a:solidFill>
              </a:rPr>
              <a:t>Pd</a:t>
            </a:r>
            <a:r>
              <a:rPr lang="en-US" sz="2400" b="1" dirty="0" err="1" smtClean="0">
                <a:solidFill>
                  <a:srgbClr val="FFC000"/>
                </a:solidFill>
              </a:rPr>
              <a:t>Au</a:t>
            </a:r>
            <a:r>
              <a:rPr lang="en-US" sz="2000" dirty="0" smtClean="0">
                <a:solidFill>
                  <a:srgbClr val="0000FF"/>
                </a:solidFill>
              </a:rPr>
              <a:t> Nanorods after 1000 cycles ALD at 230</a:t>
            </a:r>
            <a:r>
              <a:rPr lang="en-US" sz="2000" baseline="30000" dirty="0" smtClean="0">
                <a:solidFill>
                  <a:srgbClr val="0000FF"/>
                </a:solidFill>
              </a:rPr>
              <a:t>o</a:t>
            </a:r>
            <a:r>
              <a:rPr lang="en-US" sz="2000" dirty="0" smtClean="0">
                <a:solidFill>
                  <a:srgbClr val="0000FF"/>
                </a:solidFill>
              </a:rPr>
              <a:t>C</a:t>
            </a:r>
            <a:endParaRPr lang="en-US" sz="2000" dirty="0">
              <a:solidFill>
                <a:srgbClr val="0000FF"/>
              </a:solidFill>
            </a:endParaRPr>
          </a:p>
        </p:txBody>
      </p:sp>
      <p:sp>
        <p:nvSpPr>
          <p:cNvPr id="5" name="TextBox 4"/>
          <p:cNvSpPr txBox="1"/>
          <p:nvPr/>
        </p:nvSpPr>
        <p:spPr>
          <a:xfrm>
            <a:off x="649418" y="3997424"/>
            <a:ext cx="3925434" cy="1938992"/>
          </a:xfrm>
          <a:prstGeom prst="rect">
            <a:avLst/>
          </a:prstGeom>
          <a:noFill/>
        </p:spPr>
        <p:txBody>
          <a:bodyPr wrap="none" rtlCol="0">
            <a:spAutoFit/>
          </a:bodyPr>
          <a:lstStyle/>
          <a:p>
            <a:r>
              <a:rPr lang="en-US" sz="2400" b="1" dirty="0" smtClean="0">
                <a:solidFill>
                  <a:srgbClr val="0000FF"/>
                </a:solidFill>
              </a:rPr>
              <a:t>Length</a:t>
            </a:r>
            <a:r>
              <a:rPr lang="en-US" sz="2400" b="1" dirty="0" smtClean="0"/>
              <a:t>: </a:t>
            </a:r>
            <a:r>
              <a:rPr lang="en-US" sz="2400" dirty="0" smtClean="0"/>
              <a:t>159 ± 3 → 167 ± 3 nm</a:t>
            </a:r>
          </a:p>
          <a:p>
            <a:endParaRPr lang="en-US" sz="2400" b="1" dirty="0"/>
          </a:p>
          <a:p>
            <a:r>
              <a:rPr lang="en-US" sz="2400" b="1" dirty="0" smtClean="0">
                <a:solidFill>
                  <a:srgbClr val="0000FF"/>
                </a:solidFill>
              </a:rPr>
              <a:t>Width</a:t>
            </a:r>
            <a:r>
              <a:rPr lang="en-US" sz="2400" b="1" dirty="0" smtClean="0"/>
              <a:t>: </a:t>
            </a:r>
            <a:r>
              <a:rPr lang="en-US" sz="2400" dirty="0" smtClean="0"/>
              <a:t>54 ± 1 </a:t>
            </a:r>
            <a:r>
              <a:rPr lang="en-US" sz="2400" dirty="0"/>
              <a:t>→ </a:t>
            </a:r>
            <a:r>
              <a:rPr lang="en-US" sz="2400" dirty="0" smtClean="0"/>
              <a:t>66 ± 3 </a:t>
            </a:r>
            <a:r>
              <a:rPr lang="en-US" sz="2400" dirty="0"/>
              <a:t>nm</a:t>
            </a:r>
          </a:p>
          <a:p>
            <a:endParaRPr lang="en-US" sz="2400" b="1" dirty="0"/>
          </a:p>
          <a:p>
            <a:r>
              <a:rPr lang="en-US" sz="2400" b="1" dirty="0" smtClean="0">
                <a:solidFill>
                  <a:srgbClr val="0000FF"/>
                </a:solidFill>
              </a:rPr>
              <a:t>Nanogap</a:t>
            </a:r>
            <a:r>
              <a:rPr lang="en-US" sz="2400" b="1" dirty="0" smtClean="0"/>
              <a:t>: </a:t>
            </a:r>
            <a:r>
              <a:rPr lang="en-US" sz="2400" dirty="0" smtClean="0"/>
              <a:t>14 ± 3 </a:t>
            </a:r>
            <a:r>
              <a:rPr lang="en-US" sz="2400" dirty="0"/>
              <a:t>→ 8</a:t>
            </a:r>
            <a:r>
              <a:rPr lang="en-US" sz="2400" dirty="0" smtClean="0"/>
              <a:t> ± 2 nm</a:t>
            </a:r>
            <a:endParaRPr lang="en-US" sz="24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059360" y="717213"/>
            <a:ext cx="5321935" cy="3986530"/>
          </a:xfrm>
          <a:prstGeom prst="rect">
            <a:avLst/>
          </a:prstGeom>
          <a:noFill/>
          <a:ln>
            <a:noFill/>
          </a:ln>
        </p:spPr>
      </p:pic>
      <p:sp>
        <p:nvSpPr>
          <p:cNvPr id="7" name="TextBox 6"/>
          <p:cNvSpPr txBox="1"/>
          <p:nvPr/>
        </p:nvSpPr>
        <p:spPr>
          <a:xfrm>
            <a:off x="6191250" y="4805338"/>
            <a:ext cx="5801577" cy="1569660"/>
          </a:xfrm>
          <a:prstGeom prst="rect">
            <a:avLst/>
          </a:prstGeom>
          <a:noFill/>
        </p:spPr>
        <p:txBody>
          <a:bodyPr wrap="square" rtlCol="0">
            <a:spAutoFit/>
          </a:bodyPr>
          <a:lstStyle/>
          <a:p>
            <a:r>
              <a:rPr lang="en-US" sz="2400" dirty="0" smtClean="0"/>
              <a:t>Small </a:t>
            </a:r>
            <a:r>
              <a:rPr lang="en-US" sz="2400" b="1" dirty="0" smtClean="0">
                <a:solidFill>
                  <a:srgbClr val="0000FF"/>
                </a:solidFill>
              </a:rPr>
              <a:t>blueshift</a:t>
            </a:r>
            <a:r>
              <a:rPr lang="en-US" sz="2400" dirty="0" smtClean="0"/>
              <a:t> after ALD, same peak height</a:t>
            </a:r>
          </a:p>
          <a:p>
            <a:endParaRPr lang="en-US" sz="2400" dirty="0"/>
          </a:p>
          <a:p>
            <a:r>
              <a:rPr lang="en-US" sz="2400" dirty="0" smtClean="0"/>
              <a:t>FDTD simulations show importance of alloy effects (</a:t>
            </a:r>
            <a:r>
              <a:rPr lang="en-US" sz="2400" dirty="0" smtClean="0">
                <a:solidFill>
                  <a:srgbClr val="C00000"/>
                </a:solidFill>
              </a:rPr>
              <a:t>red dashes</a:t>
            </a:r>
            <a:r>
              <a:rPr lang="en-US" sz="2400" dirty="0" smtClean="0"/>
              <a:t>) vs. pure Cu (</a:t>
            </a:r>
            <a:r>
              <a:rPr lang="en-US" sz="2400" dirty="0" smtClean="0">
                <a:solidFill>
                  <a:srgbClr val="0000FF"/>
                </a:solidFill>
              </a:rPr>
              <a:t>blue dashes</a:t>
            </a:r>
            <a:r>
              <a:rPr lang="en-US" sz="2400" dirty="0" smtClean="0"/>
              <a:t>)</a:t>
            </a:r>
            <a:endParaRPr lang="en-US" sz="2400" dirty="0"/>
          </a:p>
        </p:txBody>
      </p:sp>
      <p:sp>
        <p:nvSpPr>
          <p:cNvPr id="8" name="TextBox 7"/>
          <p:cNvSpPr txBox="1"/>
          <p:nvPr/>
        </p:nvSpPr>
        <p:spPr>
          <a:xfrm>
            <a:off x="1091262" y="6005666"/>
            <a:ext cx="3041746" cy="369332"/>
          </a:xfrm>
          <a:prstGeom prst="rect">
            <a:avLst/>
          </a:prstGeom>
          <a:noFill/>
        </p:spPr>
        <p:txBody>
          <a:bodyPr wrap="square" rtlCol="0">
            <a:spAutoFit/>
          </a:bodyPr>
          <a:lstStyle/>
          <a:p>
            <a:r>
              <a:rPr lang="en-US" b="1" dirty="0" smtClean="0">
                <a:solidFill>
                  <a:srgbClr val="008000"/>
                </a:solidFill>
              </a:rPr>
              <a:t>Lateral GPC ~ ½ vertical GPC</a:t>
            </a:r>
            <a:endParaRPr lang="en-US" b="1" dirty="0">
              <a:solidFill>
                <a:srgbClr val="008000"/>
              </a:solidFill>
            </a:endParaRPr>
          </a:p>
        </p:txBody>
      </p:sp>
    </p:spTree>
    <p:extLst>
      <p:ext uri="{BB962C8B-B14F-4D97-AF65-F5344CB8AC3E}">
        <p14:creationId xmlns:p14="http://schemas.microsoft.com/office/powerpoint/2010/main" val="2582062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2978701"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Conclusions</a:t>
            </a:r>
            <a:endParaRPr lang="en-US" sz="40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958254" y="1458183"/>
            <a:ext cx="10572330" cy="353943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ALD </a:t>
            </a:r>
            <a:r>
              <a:rPr lang="en-US" sz="3200" dirty="0">
                <a:latin typeface="Arial" panose="020B0604020202020204" pitchFamily="34" charset="0"/>
                <a:cs typeface="Arial" panose="020B0604020202020204" pitchFamily="34" charset="0"/>
              </a:rPr>
              <a:t>is a promising </a:t>
            </a:r>
            <a:r>
              <a:rPr lang="en-US" sz="3200" dirty="0" smtClean="0">
                <a:latin typeface="Arial" panose="020B0604020202020204" pitchFamily="34" charset="0"/>
                <a:cs typeface="Arial" panose="020B0604020202020204" pitchFamily="34" charset="0"/>
              </a:rPr>
              <a:t>technique </a:t>
            </a:r>
            <a:r>
              <a:rPr lang="en-US" sz="3200" dirty="0">
                <a:latin typeface="Arial" panose="020B0604020202020204" pitchFamily="34" charset="0"/>
                <a:cs typeface="Arial" panose="020B0604020202020204" pitchFamily="34" charset="0"/>
              </a:rPr>
              <a:t>for creating new </a:t>
            </a:r>
            <a:r>
              <a:rPr lang="en-US" sz="3200" dirty="0" smtClean="0">
                <a:latin typeface="Arial" panose="020B0604020202020204" pitchFamily="34" charset="0"/>
                <a:cs typeface="Arial" panose="020B0604020202020204" pitchFamily="34" charset="0"/>
              </a:rPr>
              <a:t>electro-optic </a:t>
            </a:r>
            <a:r>
              <a:rPr lang="en-US" sz="3200" dirty="0">
                <a:latin typeface="Arial" panose="020B0604020202020204" pitchFamily="34" charset="0"/>
                <a:cs typeface="Arial" panose="020B0604020202020204" pitchFamily="34" charset="0"/>
              </a:rPr>
              <a:t>plasmonic devices </a:t>
            </a:r>
            <a:r>
              <a:rPr lang="en-US" sz="3200" dirty="0" smtClean="0">
                <a:latin typeface="Arial" panose="020B0604020202020204" pitchFamily="34" charset="0"/>
                <a:cs typeface="Arial" panose="020B0604020202020204" pitchFamily="34" charset="0"/>
              </a:rPr>
              <a:t>with intense EM fields created by </a:t>
            </a:r>
            <a:r>
              <a:rPr lang="en-US" sz="3200" dirty="0" smtClean="0">
                <a:solidFill>
                  <a:srgbClr val="0000FF"/>
                </a:solidFill>
                <a:latin typeface="Arial" panose="020B0604020202020204" pitchFamily="34" charset="0"/>
                <a:cs typeface="Arial" panose="020B0604020202020204" pitchFamily="34" charset="0"/>
              </a:rPr>
              <a:t>NANOGAPS</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in the </a:t>
            </a:r>
            <a:r>
              <a:rPr lang="en-US" sz="3200" dirty="0" smtClean="0">
                <a:latin typeface="Arial" panose="020B0604020202020204" pitchFamily="34" charset="0"/>
                <a:cs typeface="Arial" panose="020B0604020202020204" pitchFamily="34" charset="0"/>
              </a:rPr>
              <a:t>1 - 2 nm </a:t>
            </a:r>
            <a:r>
              <a:rPr lang="en-US" sz="3200" dirty="0">
                <a:latin typeface="Arial" panose="020B0604020202020204" pitchFamily="34" charset="0"/>
                <a:cs typeface="Arial" panose="020B0604020202020204" pitchFamily="34" charset="0"/>
              </a:rPr>
              <a:t>range. </a:t>
            </a:r>
            <a:endParaRPr lang="en-US" sz="32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ALD approach is compatible with </a:t>
            </a:r>
            <a:r>
              <a:rPr lang="en-US" sz="3200" dirty="0" smtClean="0">
                <a:solidFill>
                  <a:srgbClr val="0000FF"/>
                </a:solidFill>
                <a:latin typeface="Arial" panose="020B0604020202020204" pitchFamily="34" charset="0"/>
                <a:cs typeface="Arial" panose="020B0604020202020204" pitchFamily="34" charset="0"/>
              </a:rPr>
              <a:t>INTERCONNECTS</a:t>
            </a:r>
            <a:r>
              <a:rPr lang="en-US" sz="3200" dirty="0" smtClean="0">
                <a:latin typeface="Arial" panose="020B0604020202020204" pitchFamily="34" charset="0"/>
                <a:cs typeface="Arial" panose="020B0604020202020204" pitchFamily="34" charset="0"/>
              </a:rPr>
              <a:t> that give plasmon resonances </a:t>
            </a:r>
            <a:r>
              <a:rPr lang="en-US" sz="3200" dirty="0">
                <a:latin typeface="Arial" panose="020B0604020202020204" pitchFamily="34" charset="0"/>
                <a:cs typeface="Arial" panose="020B0604020202020204" pitchFamily="34" charset="0"/>
              </a:rPr>
              <a:t>similar to unconnected </a:t>
            </a:r>
            <a:r>
              <a:rPr lang="en-US" sz="3200" dirty="0" smtClean="0">
                <a:latin typeface="Arial" panose="020B0604020202020204" pitchFamily="34" charset="0"/>
                <a:cs typeface="Arial" panose="020B0604020202020204" pitchFamily="34" charset="0"/>
              </a:rPr>
              <a:t>nanorods to combine electrical and optical functions.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479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4633000"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Acknowledgements</a:t>
            </a:r>
            <a:endParaRPr lang="en-US" sz="40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2854568" y="1568822"/>
            <a:ext cx="6482865" cy="2308324"/>
          </a:xfrm>
          <a:prstGeom prst="rect">
            <a:avLst/>
          </a:prstGeom>
          <a:noFill/>
        </p:spPr>
        <p:txBody>
          <a:bodyPr wrap="none" rtlCol="0">
            <a:spAutoFit/>
          </a:bodyPr>
          <a:lstStyle/>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Harvard Center for Nanoscale Systems (CNS)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Office of Naval Research (ONR)</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National Science Foundation (NSF)</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707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rot="21051681">
            <a:off x="541586" y="3865777"/>
            <a:ext cx="2514563" cy="1996893"/>
            <a:chOff x="559529" y="3761271"/>
            <a:chExt cx="2514563" cy="1996893"/>
          </a:xfrm>
        </p:grpSpPr>
        <p:grpSp>
          <p:nvGrpSpPr>
            <p:cNvPr id="45" name="Group 44"/>
            <p:cNvGrpSpPr/>
            <p:nvPr/>
          </p:nvGrpSpPr>
          <p:grpSpPr>
            <a:xfrm rot="2931347" flipV="1">
              <a:off x="545062" y="3775738"/>
              <a:ext cx="1996893" cy="1967959"/>
              <a:chOff x="2788920" y="2249212"/>
              <a:chExt cx="1996893" cy="1967959"/>
            </a:xfrm>
          </p:grpSpPr>
          <p:cxnSp>
            <p:nvCxnSpPr>
              <p:cNvPr id="46" name="Straight Connector 45"/>
              <p:cNvCxnSpPr/>
              <p:nvPr/>
            </p:nvCxnSpPr>
            <p:spPr>
              <a:xfrm>
                <a:off x="4785813" y="3971720"/>
                <a:ext cx="0" cy="24545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2788920" y="2249212"/>
                <a:ext cx="1996893" cy="1845234"/>
              </a:xfrm>
              <a:custGeom>
                <a:avLst/>
                <a:gdLst>
                  <a:gd name="connsiteX0" fmla="*/ 0 w 2743200"/>
                  <a:gd name="connsiteY0" fmla="*/ 0 h 2423160"/>
                  <a:gd name="connsiteX1" fmla="*/ 1271016 w 2743200"/>
                  <a:gd name="connsiteY1" fmla="*/ 566928 h 2423160"/>
                  <a:gd name="connsiteX2" fmla="*/ 1709928 w 2743200"/>
                  <a:gd name="connsiteY2" fmla="*/ 1417320 h 2423160"/>
                  <a:gd name="connsiteX3" fmla="*/ 2157984 w 2743200"/>
                  <a:gd name="connsiteY3" fmla="*/ 1280160 h 2423160"/>
                  <a:gd name="connsiteX4" fmla="*/ 2633472 w 2743200"/>
                  <a:gd name="connsiteY4" fmla="*/ 1453896 h 2423160"/>
                  <a:gd name="connsiteX5" fmla="*/ 2743200 w 2743200"/>
                  <a:gd name="connsiteY5" fmla="*/ 2423160 h 242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423160">
                    <a:moveTo>
                      <a:pt x="0" y="0"/>
                    </a:moveTo>
                    <a:cubicBezTo>
                      <a:pt x="493014" y="165354"/>
                      <a:pt x="986028" y="330708"/>
                      <a:pt x="1271016" y="566928"/>
                    </a:cubicBezTo>
                    <a:cubicBezTo>
                      <a:pt x="1556004" y="803148"/>
                      <a:pt x="1562100" y="1298448"/>
                      <a:pt x="1709928" y="1417320"/>
                    </a:cubicBezTo>
                    <a:cubicBezTo>
                      <a:pt x="1857756" y="1536192"/>
                      <a:pt x="2004060" y="1274064"/>
                      <a:pt x="2157984" y="1280160"/>
                    </a:cubicBezTo>
                    <a:cubicBezTo>
                      <a:pt x="2311908" y="1286256"/>
                      <a:pt x="2535936" y="1263396"/>
                      <a:pt x="2633472" y="1453896"/>
                    </a:cubicBezTo>
                    <a:cubicBezTo>
                      <a:pt x="2731008" y="1644396"/>
                      <a:pt x="2737104" y="2033778"/>
                      <a:pt x="2743200" y="2423160"/>
                    </a:cubicBezTo>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flipH="1">
              <a:off x="2887715" y="4675773"/>
              <a:ext cx="186377" cy="226302"/>
            </a:xfrm>
            <a:prstGeom prst="ellipse">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0" y="9327"/>
            <a:ext cx="6139822"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Applications: </a:t>
            </a:r>
            <a:r>
              <a:rPr lang="en-US" sz="3600" dirty="0" smtClean="0">
                <a:solidFill>
                  <a:srgbClr val="002060"/>
                </a:solidFill>
                <a:latin typeface="Arial" panose="020B0604020202020204" pitchFamily="34" charset="0"/>
                <a:cs typeface="Arial" panose="020B0604020202020204" pitchFamily="34" charset="0"/>
              </a:rPr>
              <a:t>Photodiodes</a:t>
            </a:r>
            <a:endParaRPr lang="en-US" sz="36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504062" y="5513625"/>
            <a:ext cx="11571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Hot electrons (&amp; holes) overcome the </a:t>
            </a:r>
            <a:r>
              <a:rPr lang="en-US" sz="2400" dirty="0" err="1" smtClean="0">
                <a:latin typeface="Arial" panose="020B0604020202020204" pitchFamily="34" charset="0"/>
                <a:cs typeface="Arial" panose="020B0604020202020204" pitchFamily="34" charset="0"/>
              </a:rPr>
              <a:t>Schottky</a:t>
            </a:r>
            <a:r>
              <a:rPr lang="en-US" sz="2400" dirty="0" smtClean="0">
                <a:latin typeface="Arial" panose="020B0604020202020204" pitchFamily="34" charset="0"/>
                <a:cs typeface="Arial" panose="020B0604020202020204" pitchFamily="34" charset="0"/>
              </a:rPr>
              <a:t> Barrier to create </a:t>
            </a:r>
            <a:r>
              <a:rPr lang="en-US" sz="2400" b="1" dirty="0" smtClean="0">
                <a:latin typeface="Arial" panose="020B0604020202020204" pitchFamily="34" charset="0"/>
                <a:cs typeface="Arial" panose="020B0604020202020204" pitchFamily="34" charset="0"/>
              </a:rPr>
              <a:t>Plasmonic Photodiodes</a:t>
            </a:r>
            <a:r>
              <a:rPr lang="en-US" sz="2400" dirty="0" smtClean="0">
                <a:latin typeface="Arial" panose="020B0604020202020204" pitchFamily="34" charset="0"/>
                <a:cs typeface="Arial" panose="020B0604020202020204" pitchFamily="34" charset="0"/>
              </a:rPr>
              <a:t> with sub-bandgap wavelengths.</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6619875" y="2809875"/>
            <a:ext cx="1638300" cy="199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metal</a:t>
            </a:r>
            <a:endParaRPr lang="en-US" sz="2800" dirty="0"/>
          </a:p>
        </p:txBody>
      </p:sp>
      <p:grpSp>
        <p:nvGrpSpPr>
          <p:cNvPr id="10" name="Group 9"/>
          <p:cNvGrpSpPr/>
          <p:nvPr/>
        </p:nvGrpSpPr>
        <p:grpSpPr>
          <a:xfrm>
            <a:off x="530345" y="1123293"/>
            <a:ext cx="2090082" cy="2194262"/>
            <a:chOff x="530345" y="1123293"/>
            <a:chExt cx="2090082" cy="2194262"/>
          </a:xfrm>
        </p:grpSpPr>
        <p:sp>
          <p:nvSpPr>
            <p:cNvPr id="7" name="Oval 6"/>
            <p:cNvSpPr/>
            <p:nvPr/>
          </p:nvSpPr>
          <p:spPr>
            <a:xfrm flipH="1">
              <a:off x="2434050" y="3091253"/>
              <a:ext cx="186377" cy="226302"/>
            </a:xfrm>
            <a:prstGeom prst="ellipse">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0"/>
            </p:cNvCxnSpPr>
            <p:nvPr/>
          </p:nvCxnSpPr>
          <p:spPr>
            <a:xfrm>
              <a:off x="2527238" y="2845801"/>
              <a:ext cx="0" cy="24545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530345" y="1123293"/>
              <a:ext cx="1996893" cy="1845234"/>
            </a:xfrm>
            <a:custGeom>
              <a:avLst/>
              <a:gdLst>
                <a:gd name="connsiteX0" fmla="*/ 0 w 2743200"/>
                <a:gd name="connsiteY0" fmla="*/ 0 h 2423160"/>
                <a:gd name="connsiteX1" fmla="*/ 1271016 w 2743200"/>
                <a:gd name="connsiteY1" fmla="*/ 566928 h 2423160"/>
                <a:gd name="connsiteX2" fmla="*/ 1709928 w 2743200"/>
                <a:gd name="connsiteY2" fmla="*/ 1417320 h 2423160"/>
                <a:gd name="connsiteX3" fmla="*/ 2157984 w 2743200"/>
                <a:gd name="connsiteY3" fmla="*/ 1280160 h 2423160"/>
                <a:gd name="connsiteX4" fmla="*/ 2633472 w 2743200"/>
                <a:gd name="connsiteY4" fmla="*/ 1453896 h 2423160"/>
                <a:gd name="connsiteX5" fmla="*/ 2743200 w 2743200"/>
                <a:gd name="connsiteY5" fmla="*/ 2423160 h 242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423160">
                  <a:moveTo>
                    <a:pt x="0" y="0"/>
                  </a:moveTo>
                  <a:cubicBezTo>
                    <a:pt x="493014" y="165354"/>
                    <a:pt x="986028" y="330708"/>
                    <a:pt x="1271016" y="566928"/>
                  </a:cubicBezTo>
                  <a:cubicBezTo>
                    <a:pt x="1556004" y="803148"/>
                    <a:pt x="1562100" y="1298448"/>
                    <a:pt x="1709928" y="1417320"/>
                  </a:cubicBezTo>
                  <a:cubicBezTo>
                    <a:pt x="1857756" y="1536192"/>
                    <a:pt x="2004060" y="1274064"/>
                    <a:pt x="2157984" y="1280160"/>
                  </a:cubicBezTo>
                  <a:cubicBezTo>
                    <a:pt x="2311908" y="1286256"/>
                    <a:pt x="2535936" y="1263396"/>
                    <a:pt x="2633472" y="1453896"/>
                  </a:cubicBezTo>
                  <a:cubicBezTo>
                    <a:pt x="2731008" y="1644396"/>
                    <a:pt x="2737104" y="2033778"/>
                    <a:pt x="2743200" y="2423160"/>
                  </a:cubicBezTo>
                </a:path>
              </a:pathLst>
            </a:custGeom>
            <a:noFill/>
            <a:ln w="1270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2134516" y="3213978"/>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2425" y="3563006"/>
            <a:ext cx="5229225" cy="1128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Si(n-type) or TiO</a:t>
            </a:r>
            <a:r>
              <a:rPr lang="en-US" sz="3200" b="1" baseline="-25000" dirty="0" smtClean="0"/>
              <a:t>2</a:t>
            </a:r>
            <a:endParaRPr lang="en-US" sz="3200" b="1" baseline="-25000" dirty="0"/>
          </a:p>
        </p:txBody>
      </p:sp>
      <p:cxnSp>
        <p:nvCxnSpPr>
          <p:cNvPr id="13" name="Straight Connector 12"/>
          <p:cNvCxnSpPr/>
          <p:nvPr/>
        </p:nvCxnSpPr>
        <p:spPr>
          <a:xfrm flipV="1">
            <a:off x="8258175" y="1123293"/>
            <a:ext cx="0" cy="3677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56741" y="2711440"/>
            <a:ext cx="474810" cy="584775"/>
          </a:xfrm>
          <a:prstGeom prst="rect">
            <a:avLst/>
          </a:prstGeom>
          <a:noFill/>
        </p:spPr>
        <p:txBody>
          <a:bodyPr wrap="none" rtlCol="0">
            <a:spAutoFit/>
          </a:bodyPr>
          <a:lstStyle/>
          <a:p>
            <a:r>
              <a:rPr lang="en-US" sz="3200" b="1" dirty="0" smtClean="0"/>
              <a:t>e</a:t>
            </a:r>
            <a:r>
              <a:rPr lang="en-US" sz="3200" b="1" baseline="30000" dirty="0" smtClean="0"/>
              <a:t>-</a:t>
            </a:r>
            <a:endParaRPr lang="en-US" sz="3200" b="1" baseline="30000" dirty="0"/>
          </a:p>
        </p:txBody>
      </p:sp>
      <p:cxnSp>
        <p:nvCxnSpPr>
          <p:cNvPr id="17" name="Straight Arrow Connector 16"/>
          <p:cNvCxnSpPr/>
          <p:nvPr/>
        </p:nvCxnSpPr>
        <p:spPr>
          <a:xfrm flipH="1">
            <a:off x="3629025" y="3388491"/>
            <a:ext cx="0" cy="5400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983195" y="3388491"/>
            <a:ext cx="0" cy="5400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306110" y="3388491"/>
            <a:ext cx="0" cy="5400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rot="6867456">
            <a:off x="3202961" y="1514429"/>
            <a:ext cx="1758171" cy="552002"/>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257467" y="1160418"/>
            <a:ext cx="2115499" cy="2927177"/>
            <a:chOff x="8257467" y="1160418"/>
            <a:chExt cx="2115499" cy="2927177"/>
          </a:xfrm>
        </p:grpSpPr>
        <p:sp>
          <p:nvSpPr>
            <p:cNvPr id="24" name="Arc 23"/>
            <p:cNvSpPr/>
            <p:nvPr/>
          </p:nvSpPr>
          <p:spPr>
            <a:xfrm rot="9886819">
              <a:off x="8257467" y="1160418"/>
              <a:ext cx="1350999" cy="1398210"/>
            </a:xfrm>
            <a:prstGeom prst="arc">
              <a:avLst>
                <a:gd name="adj1" fmla="val 16752000"/>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9886819">
              <a:off x="8257468" y="2689385"/>
              <a:ext cx="1350999" cy="1398210"/>
            </a:xfrm>
            <a:prstGeom prst="arc">
              <a:avLst>
                <a:gd name="adj1" fmla="val 16752000"/>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V="1">
              <a:off x="8932966" y="2554863"/>
              <a:ext cx="144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932966" y="4084589"/>
              <a:ext cx="1440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166198" y="1112348"/>
            <a:ext cx="474810" cy="584775"/>
          </a:xfrm>
          <a:prstGeom prst="rect">
            <a:avLst/>
          </a:prstGeom>
          <a:noFill/>
        </p:spPr>
        <p:txBody>
          <a:bodyPr wrap="none" rtlCol="0">
            <a:spAutoFit/>
          </a:bodyPr>
          <a:lstStyle/>
          <a:p>
            <a:r>
              <a:rPr lang="en-US" sz="3200" b="1" dirty="0" smtClean="0"/>
              <a:t>e</a:t>
            </a:r>
            <a:r>
              <a:rPr lang="en-US" sz="3200" b="1" baseline="30000" dirty="0" smtClean="0"/>
              <a:t>-</a:t>
            </a:r>
            <a:endParaRPr lang="en-US" sz="3200" b="1" baseline="30000" dirty="0"/>
          </a:p>
        </p:txBody>
      </p:sp>
      <p:cxnSp>
        <p:nvCxnSpPr>
          <p:cNvPr id="35" name="Straight Arrow Connector 34"/>
          <p:cNvCxnSpPr/>
          <p:nvPr/>
        </p:nvCxnSpPr>
        <p:spPr>
          <a:xfrm flipV="1">
            <a:off x="7357233" y="1711991"/>
            <a:ext cx="0" cy="1097884"/>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732743" y="1404736"/>
            <a:ext cx="1440000" cy="1"/>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19875" y="2809875"/>
            <a:ext cx="3744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470236" y="2463709"/>
            <a:ext cx="460575" cy="584775"/>
          </a:xfrm>
          <a:prstGeom prst="rect">
            <a:avLst/>
          </a:prstGeom>
          <a:noFill/>
        </p:spPr>
        <p:txBody>
          <a:bodyPr wrap="none" rtlCol="0">
            <a:spAutoFit/>
          </a:bodyPr>
          <a:lstStyle/>
          <a:p>
            <a:r>
              <a:rPr lang="en-US" sz="3200" b="1" dirty="0" err="1" smtClean="0"/>
              <a:t>E</a:t>
            </a:r>
            <a:r>
              <a:rPr lang="en-US" sz="3200" b="1" baseline="-25000" dirty="0" err="1" smtClean="0"/>
              <a:t>f</a:t>
            </a:r>
            <a:endParaRPr lang="en-US" sz="3200" b="1" baseline="-25000" dirty="0"/>
          </a:p>
        </p:txBody>
      </p:sp>
      <mc:AlternateContent xmlns:mc="http://schemas.openxmlformats.org/markup-compatibility/2006" xmlns:a14="http://schemas.microsoft.com/office/drawing/2010/main">
        <mc:Choice Requires="a14">
          <p:sp>
            <p:nvSpPr>
              <p:cNvPr id="50" name="TextBox 49"/>
              <p:cNvSpPr txBox="1"/>
              <p:nvPr/>
            </p:nvSpPr>
            <p:spPr>
              <a:xfrm>
                <a:off x="7729510" y="2155479"/>
                <a:ext cx="4483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rPr>
                            <m:t>𝐵</m:t>
                          </m:r>
                        </m:sub>
                      </m:sSub>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7729510" y="2155479"/>
                <a:ext cx="448392" cy="369332"/>
              </a:xfrm>
              <a:prstGeom prst="rect">
                <a:avLst/>
              </a:prstGeom>
              <a:blipFill>
                <a:blip r:embed="rId3"/>
                <a:stretch>
                  <a:fillRect l="-16216" r="-4054" b="-26667"/>
                </a:stretch>
              </a:blipFill>
            </p:spPr>
            <p:txBody>
              <a:bodyPr/>
              <a:lstStyle/>
              <a:p>
                <a:r>
                  <a:rPr lang="en-US">
                    <a:noFill/>
                  </a:rPr>
                  <a:t> </a:t>
                </a:r>
              </a:p>
            </p:txBody>
          </p:sp>
        </mc:Fallback>
      </mc:AlternateContent>
      <p:sp>
        <p:nvSpPr>
          <p:cNvPr id="51" name="Freeform 50"/>
          <p:cNvSpPr/>
          <p:nvPr/>
        </p:nvSpPr>
        <p:spPr>
          <a:xfrm rot="2749598">
            <a:off x="6187269" y="2169305"/>
            <a:ext cx="1255347" cy="244596"/>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V="1">
            <a:off x="9652966" y="2524811"/>
            <a:ext cx="0" cy="155977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698721" y="3309744"/>
            <a:ext cx="514885" cy="584775"/>
          </a:xfrm>
          <a:prstGeom prst="rect">
            <a:avLst/>
          </a:prstGeom>
          <a:noFill/>
        </p:spPr>
        <p:txBody>
          <a:bodyPr wrap="none" rtlCol="0">
            <a:spAutoFit/>
          </a:bodyPr>
          <a:lstStyle/>
          <a:p>
            <a:r>
              <a:rPr lang="en-US" sz="3200" b="1" dirty="0" err="1" smtClean="0"/>
              <a:t>E</a:t>
            </a:r>
            <a:r>
              <a:rPr lang="en-US" sz="3200" b="1" baseline="-25000" dirty="0" err="1"/>
              <a:t>g</a:t>
            </a:r>
            <a:endParaRPr lang="en-US" sz="3200" b="1" baseline="-25000" dirty="0"/>
          </a:p>
        </p:txBody>
      </p:sp>
    </p:spTree>
    <p:extLst>
      <p:ext uri="{BB962C8B-B14F-4D97-AF65-F5344CB8AC3E}">
        <p14:creationId xmlns:p14="http://schemas.microsoft.com/office/powerpoint/2010/main" val="3439417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27"/>
            <a:ext cx="7797519"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What Are Plasmons?</a:t>
            </a:r>
            <a:endParaRPr lang="en-US" sz="3600"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175180" y="817101"/>
            <a:ext cx="11410095" cy="1569660"/>
          </a:xfrm>
          <a:prstGeom prst="rect">
            <a:avLst/>
          </a:prstGeom>
          <a:noFill/>
        </p:spPr>
        <p:txBody>
          <a:bodyPr wrap="square" rtlCol="0">
            <a:spAutoFit/>
          </a:bodyPr>
          <a:lstStyle/>
          <a:p>
            <a:r>
              <a:rPr lang="en-US" sz="2400" b="1" dirty="0" smtClean="0"/>
              <a:t>Plasmons are collective excitations of the electron </a:t>
            </a:r>
            <a:r>
              <a:rPr lang="en-US" sz="2400" b="1" dirty="0" smtClean="0"/>
              <a:t>gas for conductive materials:</a:t>
            </a:r>
            <a:endParaRPr lang="en-US" sz="2400" b="1" dirty="0" smtClean="0"/>
          </a:p>
          <a:p>
            <a:r>
              <a:rPr lang="en-US" i="1" dirty="0" smtClean="0">
                <a:solidFill>
                  <a:srgbClr val="0070C0"/>
                </a:solidFill>
              </a:rPr>
              <a:t>“The nature of this </a:t>
            </a:r>
            <a:r>
              <a:rPr lang="en-US" b="1" i="1" dirty="0" smtClean="0">
                <a:solidFill>
                  <a:srgbClr val="00B050"/>
                </a:solidFill>
              </a:rPr>
              <a:t>charge density wave</a:t>
            </a:r>
            <a:r>
              <a:rPr lang="en-US" i="1" dirty="0" smtClean="0">
                <a:solidFill>
                  <a:srgbClr val="0070C0"/>
                </a:solidFill>
              </a:rPr>
              <a:t>, known as a plasma oscillation or plasmon, can be understood in terms of a very simple model.  </a:t>
            </a:r>
            <a:r>
              <a:rPr lang="en-US" b="1" i="1" dirty="0" smtClean="0">
                <a:solidFill>
                  <a:srgbClr val="00B050"/>
                </a:solidFill>
              </a:rPr>
              <a:t>Imagine displacing the entire electron gas</a:t>
            </a:r>
            <a:r>
              <a:rPr lang="en-US" i="1" dirty="0" smtClean="0">
                <a:solidFill>
                  <a:srgbClr val="00B050"/>
                </a:solidFill>
              </a:rPr>
              <a:t>, as a whole, through a distance d with respect to the fixed positive background of the ions</a:t>
            </a:r>
            <a:r>
              <a:rPr lang="en-US" i="1" dirty="0" smtClean="0">
                <a:solidFill>
                  <a:srgbClr val="0070C0"/>
                </a:solidFill>
              </a:rPr>
              <a:t>…observation of energy losses in multiples of ħ</a:t>
            </a:r>
            <a:r>
              <a:rPr lang="el-GR" i="1" dirty="0" smtClean="0">
                <a:solidFill>
                  <a:srgbClr val="0070C0"/>
                </a:solidFill>
              </a:rPr>
              <a:t>ω</a:t>
            </a:r>
            <a:r>
              <a:rPr lang="en-US" i="1" dirty="0" smtClean="0">
                <a:solidFill>
                  <a:srgbClr val="0070C0"/>
                </a:solidFill>
              </a:rPr>
              <a:t> when electrons are fired through thin, metallic films” </a:t>
            </a:r>
            <a:r>
              <a:rPr lang="en-US" i="1" dirty="0" smtClean="0"/>
              <a:t>Ashcroft &amp; </a:t>
            </a:r>
            <a:r>
              <a:rPr lang="en-US" i="1" dirty="0" err="1" smtClean="0"/>
              <a:t>Mermin</a:t>
            </a:r>
            <a:r>
              <a:rPr lang="en-US" i="1" dirty="0" smtClean="0">
                <a:solidFill>
                  <a:srgbClr val="0070C0"/>
                </a:solidFill>
              </a:rPr>
              <a:t>.</a:t>
            </a:r>
            <a:endParaRPr lang="en-US" i="1" dirty="0">
              <a:solidFill>
                <a:srgbClr val="0070C0"/>
              </a:solidFill>
            </a:endParaRPr>
          </a:p>
        </p:txBody>
      </p:sp>
      <p:grpSp>
        <p:nvGrpSpPr>
          <p:cNvPr id="73" name="Group 72"/>
          <p:cNvGrpSpPr/>
          <p:nvPr/>
        </p:nvGrpSpPr>
        <p:grpSpPr>
          <a:xfrm>
            <a:off x="442244" y="2424007"/>
            <a:ext cx="2760418" cy="4018760"/>
            <a:chOff x="442244" y="2424007"/>
            <a:chExt cx="2760418" cy="4018760"/>
          </a:xfrm>
        </p:grpSpPr>
        <p:sp>
          <p:nvSpPr>
            <p:cNvPr id="5" name="TextBox 4"/>
            <p:cNvSpPr txBox="1"/>
            <p:nvPr/>
          </p:nvSpPr>
          <p:spPr>
            <a:xfrm>
              <a:off x="805988" y="5981102"/>
              <a:ext cx="2032929" cy="461665"/>
            </a:xfrm>
            <a:prstGeom prst="rect">
              <a:avLst/>
            </a:prstGeom>
            <a:noFill/>
          </p:spPr>
          <p:txBody>
            <a:bodyPr wrap="none" rtlCol="0">
              <a:spAutoFit/>
            </a:bodyPr>
            <a:lstStyle/>
            <a:p>
              <a:r>
                <a:rPr lang="en-US" sz="2400" b="1" dirty="0" smtClean="0"/>
                <a:t>Bulk Plasmons</a:t>
              </a:r>
              <a:endParaRPr lang="en-US" sz="2400" b="1" dirty="0"/>
            </a:p>
          </p:txBody>
        </p:sp>
        <p:pic>
          <p:nvPicPr>
            <p:cNvPr id="3" name="Picture 2"/>
            <p:cNvPicPr>
              <a:picLocks noChangeAspect="1"/>
            </p:cNvPicPr>
            <p:nvPr/>
          </p:nvPicPr>
          <p:blipFill>
            <a:blip r:embed="rId3"/>
            <a:stretch>
              <a:fillRect/>
            </a:stretch>
          </p:blipFill>
          <p:spPr>
            <a:xfrm rot="10800000">
              <a:off x="442244" y="2424007"/>
              <a:ext cx="2760418" cy="3600000"/>
            </a:xfrm>
            <a:prstGeom prst="rect">
              <a:avLst/>
            </a:prstGeom>
          </p:spPr>
        </p:pic>
      </p:grpSp>
      <p:grpSp>
        <p:nvGrpSpPr>
          <p:cNvPr id="17" name="Group 16"/>
          <p:cNvGrpSpPr/>
          <p:nvPr/>
        </p:nvGrpSpPr>
        <p:grpSpPr>
          <a:xfrm>
            <a:off x="8217701" y="2683697"/>
            <a:ext cx="3703754" cy="4090758"/>
            <a:chOff x="8217701" y="2217886"/>
            <a:chExt cx="3703754" cy="4090758"/>
          </a:xfrm>
        </p:grpSpPr>
        <p:sp>
          <p:nvSpPr>
            <p:cNvPr id="7" name="TextBox 6"/>
            <p:cNvSpPr txBox="1"/>
            <p:nvPr/>
          </p:nvSpPr>
          <p:spPr>
            <a:xfrm>
              <a:off x="8271458" y="5477647"/>
              <a:ext cx="3596241" cy="830997"/>
            </a:xfrm>
            <a:prstGeom prst="rect">
              <a:avLst/>
            </a:prstGeom>
            <a:noFill/>
          </p:spPr>
          <p:txBody>
            <a:bodyPr wrap="none" rtlCol="0">
              <a:spAutoFit/>
            </a:bodyPr>
            <a:lstStyle/>
            <a:p>
              <a:r>
                <a:rPr lang="en-US" sz="2400" b="1" dirty="0" smtClean="0"/>
                <a:t>Localized Surface Plasmon </a:t>
              </a:r>
            </a:p>
            <a:p>
              <a:r>
                <a:rPr lang="en-US" sz="2400" b="1" dirty="0" smtClean="0"/>
                <a:t>Resonances (LSPR)</a:t>
              </a:r>
              <a:endParaRPr lang="en-US" sz="2400" b="1" dirty="0"/>
            </a:p>
          </p:txBody>
        </p:sp>
        <p:pic>
          <p:nvPicPr>
            <p:cNvPr id="2" name="Picture 1"/>
            <p:cNvPicPr>
              <a:picLocks noChangeAspect="1"/>
            </p:cNvPicPr>
            <p:nvPr/>
          </p:nvPicPr>
          <p:blipFill rotWithShape="1">
            <a:blip r:embed="rId4"/>
            <a:srcRect l="29474" r="29381"/>
            <a:stretch/>
          </p:blipFill>
          <p:spPr>
            <a:xfrm>
              <a:off x="8217701" y="2217886"/>
              <a:ext cx="3703754" cy="2520000"/>
            </a:xfrm>
            <a:prstGeom prst="rect">
              <a:avLst/>
            </a:prstGeom>
          </p:spPr>
        </p:pic>
      </p:grpSp>
      <p:grpSp>
        <p:nvGrpSpPr>
          <p:cNvPr id="29" name="Group 28"/>
          <p:cNvGrpSpPr/>
          <p:nvPr/>
        </p:nvGrpSpPr>
        <p:grpSpPr>
          <a:xfrm>
            <a:off x="4164665" y="2780286"/>
            <a:ext cx="3091034" cy="3662482"/>
            <a:chOff x="3828136" y="2780286"/>
            <a:chExt cx="3091034" cy="3662482"/>
          </a:xfrm>
        </p:grpSpPr>
        <p:sp>
          <p:nvSpPr>
            <p:cNvPr id="6" name="TextBox 5"/>
            <p:cNvSpPr txBox="1"/>
            <p:nvPr/>
          </p:nvSpPr>
          <p:spPr>
            <a:xfrm>
              <a:off x="4163290" y="5981103"/>
              <a:ext cx="2420727" cy="461665"/>
            </a:xfrm>
            <a:prstGeom prst="rect">
              <a:avLst/>
            </a:prstGeom>
            <a:noFill/>
          </p:spPr>
          <p:txBody>
            <a:bodyPr wrap="none" rtlCol="0">
              <a:spAutoFit/>
            </a:bodyPr>
            <a:lstStyle/>
            <a:p>
              <a:r>
                <a:rPr lang="en-US" sz="2400" b="1" dirty="0" smtClean="0"/>
                <a:t>Surface Plasmons</a:t>
              </a:r>
              <a:endParaRPr lang="en-US" sz="2400" b="1" dirty="0"/>
            </a:p>
          </p:txBody>
        </p:sp>
        <p:pic>
          <p:nvPicPr>
            <p:cNvPr id="9" name="Picture 8"/>
            <p:cNvPicPr>
              <a:picLocks noChangeAspect="1"/>
            </p:cNvPicPr>
            <p:nvPr/>
          </p:nvPicPr>
          <p:blipFill>
            <a:blip r:embed="rId5"/>
            <a:stretch>
              <a:fillRect/>
            </a:stretch>
          </p:blipFill>
          <p:spPr>
            <a:xfrm>
              <a:off x="3828136" y="2780286"/>
              <a:ext cx="3091034" cy="2520000"/>
            </a:xfrm>
            <a:prstGeom prst="rect">
              <a:avLst/>
            </a:prstGeom>
          </p:spPr>
        </p:pic>
      </p:grpSp>
      <p:sp>
        <p:nvSpPr>
          <p:cNvPr id="10" name="TextBox 9"/>
          <p:cNvSpPr txBox="1"/>
          <p:nvPr/>
        </p:nvSpPr>
        <p:spPr>
          <a:xfrm>
            <a:off x="4333099" y="2424007"/>
            <a:ext cx="2857129" cy="369332"/>
          </a:xfrm>
          <a:prstGeom prst="rect">
            <a:avLst/>
          </a:prstGeom>
          <a:noFill/>
        </p:spPr>
        <p:txBody>
          <a:bodyPr wrap="none" rtlCol="0">
            <a:spAutoFit/>
          </a:bodyPr>
          <a:lstStyle/>
          <a:p>
            <a:r>
              <a:rPr lang="en-US" b="1" dirty="0" smtClean="0">
                <a:solidFill>
                  <a:srgbClr val="C00000"/>
                </a:solidFill>
              </a:rPr>
              <a:t>SPR Instruments for Biotech</a:t>
            </a:r>
            <a:endParaRPr lang="en-US" b="1" dirty="0">
              <a:solidFill>
                <a:srgbClr val="C00000"/>
              </a:solidFill>
            </a:endParaRPr>
          </a:p>
        </p:txBody>
      </p:sp>
      <p:sp>
        <p:nvSpPr>
          <p:cNvPr id="20" name="TextBox 19"/>
          <p:cNvSpPr txBox="1"/>
          <p:nvPr/>
        </p:nvSpPr>
        <p:spPr>
          <a:xfrm>
            <a:off x="1361069" y="4881923"/>
            <a:ext cx="1053494" cy="369332"/>
          </a:xfrm>
          <a:prstGeom prst="rect">
            <a:avLst/>
          </a:prstGeom>
          <a:noFill/>
        </p:spPr>
        <p:txBody>
          <a:bodyPr wrap="none" rtlCol="0">
            <a:spAutoFit/>
          </a:bodyPr>
          <a:lstStyle/>
          <a:p>
            <a:r>
              <a:rPr lang="en-US" b="1" dirty="0" smtClean="0">
                <a:solidFill>
                  <a:srgbClr val="C00000"/>
                </a:solidFill>
              </a:rPr>
              <a:t>XPS Al 2s</a:t>
            </a:r>
            <a:endParaRPr lang="en-US" b="1" dirty="0">
              <a:solidFill>
                <a:srgbClr val="C00000"/>
              </a:solidFill>
            </a:endParaRPr>
          </a:p>
        </p:txBody>
      </p:sp>
      <p:sp>
        <p:nvSpPr>
          <p:cNvPr id="74" name="TextBox 73"/>
          <p:cNvSpPr txBox="1"/>
          <p:nvPr/>
        </p:nvSpPr>
        <p:spPr>
          <a:xfrm>
            <a:off x="1822452" y="2567018"/>
            <a:ext cx="1130438" cy="369332"/>
          </a:xfrm>
          <a:prstGeom prst="rect">
            <a:avLst/>
          </a:prstGeom>
          <a:noFill/>
        </p:spPr>
        <p:txBody>
          <a:bodyPr wrap="none" rtlCol="0">
            <a:spAutoFit/>
          </a:bodyPr>
          <a:lstStyle/>
          <a:p>
            <a:r>
              <a:rPr lang="en-US" b="1" dirty="0" smtClean="0"/>
              <a:t>a=15.3 eV</a:t>
            </a:r>
            <a:endParaRPr lang="en-US" b="1" dirty="0"/>
          </a:p>
        </p:txBody>
      </p:sp>
      <p:sp>
        <p:nvSpPr>
          <p:cNvPr id="18" name="TextBox 17"/>
          <p:cNvSpPr txBox="1"/>
          <p:nvPr/>
        </p:nvSpPr>
        <p:spPr>
          <a:xfrm>
            <a:off x="7992727" y="5203697"/>
            <a:ext cx="4153701" cy="523220"/>
          </a:xfrm>
          <a:prstGeom prst="rect">
            <a:avLst/>
          </a:prstGeom>
          <a:noFill/>
        </p:spPr>
        <p:txBody>
          <a:bodyPr wrap="none" rtlCol="0">
            <a:spAutoFit/>
          </a:bodyPr>
          <a:lstStyle/>
          <a:p>
            <a:pPr algn="ctr"/>
            <a:r>
              <a:rPr lang="en-US" sz="2800" dirty="0" smtClean="0">
                <a:solidFill>
                  <a:srgbClr val="C00000"/>
                </a:solidFill>
              </a:rPr>
              <a:t>Nanoparticles</a:t>
            </a:r>
            <a:r>
              <a:rPr lang="en-US" sz="2800" dirty="0">
                <a:solidFill>
                  <a:srgbClr val="C00000"/>
                </a:solidFill>
              </a:rPr>
              <a:t> </a:t>
            </a:r>
            <a:r>
              <a:rPr lang="en-US" sz="2800" dirty="0" smtClean="0">
                <a:solidFill>
                  <a:srgbClr val="C00000"/>
                </a:solidFill>
              </a:rPr>
              <a:t>10s-100s nm</a:t>
            </a:r>
          </a:p>
        </p:txBody>
      </p:sp>
      <p:sp>
        <p:nvSpPr>
          <p:cNvPr id="11" name="TextBox 10"/>
          <p:cNvSpPr txBox="1"/>
          <p:nvPr/>
        </p:nvSpPr>
        <p:spPr>
          <a:xfrm>
            <a:off x="10314428" y="788526"/>
            <a:ext cx="1720792" cy="523220"/>
          </a:xfrm>
          <a:prstGeom prst="rect">
            <a:avLst/>
          </a:prstGeom>
          <a:solidFill>
            <a:schemeClr val="bg1"/>
          </a:solidFill>
        </p:spPr>
        <p:txBody>
          <a:bodyPr wrap="none" rtlCol="0">
            <a:spAutoFit/>
          </a:bodyPr>
          <a:lstStyle/>
          <a:p>
            <a:r>
              <a:rPr lang="en-US" sz="2800" b="1" dirty="0" smtClean="0">
                <a:solidFill>
                  <a:schemeClr val="accent4">
                    <a:lumMod val="75000"/>
                  </a:schemeClr>
                </a:solidFill>
              </a:rPr>
              <a:t>Cu</a:t>
            </a:r>
            <a:r>
              <a:rPr lang="en-US" sz="2800" b="1" dirty="0" smtClean="0">
                <a:solidFill>
                  <a:srgbClr val="0000FF"/>
                </a:solidFill>
              </a:rPr>
              <a:t>, </a:t>
            </a:r>
            <a:r>
              <a:rPr lang="en-US" sz="2800" b="1" dirty="0" smtClean="0">
                <a:solidFill>
                  <a:schemeClr val="tx1">
                    <a:lumMod val="50000"/>
                    <a:lumOff val="50000"/>
                  </a:schemeClr>
                </a:solidFill>
              </a:rPr>
              <a:t>Ag</a:t>
            </a:r>
            <a:r>
              <a:rPr lang="en-US" sz="2800" b="1" dirty="0" smtClean="0">
                <a:solidFill>
                  <a:srgbClr val="0000FF"/>
                </a:solidFill>
              </a:rPr>
              <a:t>, </a:t>
            </a:r>
            <a:r>
              <a:rPr lang="en-US" sz="2800" b="1" dirty="0" smtClean="0">
                <a:solidFill>
                  <a:srgbClr val="F5EA0B"/>
                </a:solidFill>
              </a:rPr>
              <a:t>Au</a:t>
            </a:r>
            <a:endParaRPr lang="en-US" sz="2800" b="1" dirty="0">
              <a:solidFill>
                <a:srgbClr val="F5EA0B"/>
              </a:solidFill>
            </a:endParaRPr>
          </a:p>
        </p:txBody>
      </p:sp>
      <p:sp>
        <p:nvSpPr>
          <p:cNvPr id="12" name="TextBox 11"/>
          <p:cNvSpPr txBox="1"/>
          <p:nvPr/>
        </p:nvSpPr>
        <p:spPr>
          <a:xfrm>
            <a:off x="1002097" y="5596112"/>
            <a:ext cx="1810111" cy="261610"/>
          </a:xfrm>
          <a:prstGeom prst="rect">
            <a:avLst/>
          </a:prstGeom>
          <a:noFill/>
        </p:spPr>
        <p:txBody>
          <a:bodyPr wrap="none" rtlCol="0">
            <a:spAutoFit/>
          </a:bodyPr>
          <a:lstStyle/>
          <a:p>
            <a:r>
              <a:rPr lang="en-US" sz="1100" dirty="0" smtClean="0"/>
              <a:t>XPS Handbook, Perkin Elmer</a:t>
            </a:r>
            <a:endParaRPr lang="en-US" sz="1100" dirty="0"/>
          </a:p>
        </p:txBody>
      </p:sp>
    </p:spTree>
    <p:extLst>
      <p:ext uri="{BB962C8B-B14F-4D97-AF65-F5344CB8AC3E}">
        <p14:creationId xmlns:p14="http://schemas.microsoft.com/office/powerpoint/2010/main" val="1628307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27"/>
            <a:ext cx="8156400"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Why are LSPR useful?</a:t>
            </a:r>
            <a:endParaRPr lang="en-US" sz="3600"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8217700" y="1908468"/>
            <a:ext cx="3703754" cy="4721694"/>
            <a:chOff x="8217701" y="1586950"/>
            <a:chExt cx="3703754" cy="4721694"/>
          </a:xfrm>
        </p:grpSpPr>
        <p:sp>
          <p:nvSpPr>
            <p:cNvPr id="7" name="TextBox 6"/>
            <p:cNvSpPr txBox="1"/>
            <p:nvPr/>
          </p:nvSpPr>
          <p:spPr>
            <a:xfrm>
              <a:off x="8271458" y="5477647"/>
              <a:ext cx="3596241" cy="830997"/>
            </a:xfrm>
            <a:prstGeom prst="rect">
              <a:avLst/>
            </a:prstGeom>
            <a:noFill/>
          </p:spPr>
          <p:txBody>
            <a:bodyPr wrap="none" rtlCol="0">
              <a:spAutoFit/>
            </a:bodyPr>
            <a:lstStyle/>
            <a:p>
              <a:r>
                <a:rPr lang="en-US" sz="2400" dirty="0" smtClean="0"/>
                <a:t>Localized Surface Plasmon </a:t>
              </a:r>
            </a:p>
            <a:p>
              <a:r>
                <a:rPr lang="en-US" sz="2400" dirty="0" smtClean="0"/>
                <a:t>Resonances (LSPR)</a:t>
              </a:r>
              <a:endParaRPr lang="en-US" sz="2400" dirty="0"/>
            </a:p>
          </p:txBody>
        </p:sp>
        <p:pic>
          <p:nvPicPr>
            <p:cNvPr id="2" name="Picture 1"/>
            <p:cNvPicPr>
              <a:picLocks noChangeAspect="1"/>
            </p:cNvPicPr>
            <p:nvPr/>
          </p:nvPicPr>
          <p:blipFill rotWithShape="1">
            <a:blip r:embed="rId3"/>
            <a:srcRect l="29474" r="29381"/>
            <a:stretch/>
          </p:blipFill>
          <p:spPr>
            <a:xfrm>
              <a:off x="8217701" y="1586950"/>
              <a:ext cx="3703754" cy="2520000"/>
            </a:xfrm>
            <a:prstGeom prst="rect">
              <a:avLst/>
            </a:prstGeom>
          </p:spPr>
        </p:pic>
      </p:grpSp>
      <p:sp>
        <p:nvSpPr>
          <p:cNvPr id="11" name="TextBox 10"/>
          <p:cNvSpPr txBox="1"/>
          <p:nvPr/>
        </p:nvSpPr>
        <p:spPr>
          <a:xfrm>
            <a:off x="290621" y="820096"/>
            <a:ext cx="11901379" cy="1200329"/>
          </a:xfrm>
          <a:prstGeom prst="rect">
            <a:avLst/>
          </a:prstGeom>
          <a:noFill/>
        </p:spPr>
        <p:txBody>
          <a:bodyPr wrap="square" rtlCol="0">
            <a:spAutoFit/>
          </a:bodyPr>
          <a:lstStyle/>
          <a:p>
            <a:r>
              <a:rPr lang="en-US" sz="2400" dirty="0" smtClean="0"/>
              <a:t>LSPR optical properties are </a:t>
            </a:r>
            <a:r>
              <a:rPr lang="en-US" sz="2400" b="1" dirty="0" smtClean="0">
                <a:solidFill>
                  <a:srgbClr val="0000FF"/>
                </a:solidFill>
              </a:rPr>
              <a:t>tunable</a:t>
            </a:r>
            <a:r>
              <a:rPr lang="en-US" sz="2400" dirty="0" smtClean="0">
                <a:solidFill>
                  <a:srgbClr val="0000FF"/>
                </a:solidFill>
              </a:rPr>
              <a:t> from UV to IR </a:t>
            </a:r>
            <a:r>
              <a:rPr lang="en-US" sz="2400" dirty="0" smtClean="0"/>
              <a:t>by the size &amp; shape of nanostructures.</a:t>
            </a:r>
          </a:p>
          <a:p>
            <a:endParaRPr lang="en-US" sz="2400" dirty="0"/>
          </a:p>
          <a:p>
            <a:r>
              <a:rPr lang="en-US" sz="2400" dirty="0" smtClean="0"/>
              <a:t>Overlap with </a:t>
            </a:r>
            <a:r>
              <a:rPr lang="en-US" sz="2400" b="1" dirty="0" smtClean="0">
                <a:solidFill>
                  <a:srgbClr val="FFC000"/>
                </a:solidFill>
              </a:rPr>
              <a:t>Solar Spectrum</a:t>
            </a:r>
            <a:r>
              <a:rPr lang="en-US" sz="2400" dirty="0" smtClean="0"/>
              <a:t>: </a:t>
            </a:r>
            <a:r>
              <a:rPr lang="en-US" sz="2400" dirty="0" smtClean="0">
                <a:solidFill>
                  <a:srgbClr val="0000FF"/>
                </a:solidFill>
              </a:rPr>
              <a:t>energy harvesting, photocatalysis, photodetectors, sensors</a:t>
            </a:r>
            <a:endParaRPr lang="en-US" sz="2400" dirty="0">
              <a:solidFill>
                <a:srgbClr val="0000FF"/>
              </a:solidFill>
            </a:endParaRPr>
          </a:p>
        </p:txBody>
      </p:sp>
      <p:pic>
        <p:nvPicPr>
          <p:cNvPr id="1028" name="Picture 4" descr="electromag spectrum nanometer"/>
          <p:cNvPicPr>
            <a:picLocks noChangeAspect="1" noChangeArrowheads="1"/>
          </p:cNvPicPr>
          <p:nvPr/>
        </p:nvPicPr>
        <p:blipFill rotWithShape="1">
          <a:blip r:embed="rId4">
            <a:extLst>
              <a:ext uri="{28A0092B-C50C-407E-A947-70E740481C1C}">
                <a14:useLocalDpi xmlns:a14="http://schemas.microsoft.com/office/drawing/2010/main" val="0"/>
              </a:ext>
            </a:extLst>
          </a:blip>
          <a:srcRect t="54838"/>
          <a:stretch/>
        </p:blipFill>
        <p:spPr bwMode="auto">
          <a:xfrm>
            <a:off x="657916" y="5799165"/>
            <a:ext cx="4667250" cy="10066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17700" y="4865369"/>
            <a:ext cx="3886834" cy="523220"/>
          </a:xfrm>
          <a:prstGeom prst="rect">
            <a:avLst/>
          </a:prstGeom>
          <a:noFill/>
        </p:spPr>
        <p:txBody>
          <a:bodyPr wrap="none" rtlCol="0">
            <a:spAutoFit/>
          </a:bodyPr>
          <a:lstStyle/>
          <a:p>
            <a:pPr algn="ctr"/>
            <a:r>
              <a:rPr lang="en-US" sz="2800" dirty="0" smtClean="0">
                <a:solidFill>
                  <a:srgbClr val="C00000"/>
                </a:solidFill>
              </a:rPr>
              <a:t>Nanoparticles: Cu, Ag, Au</a:t>
            </a:r>
          </a:p>
        </p:txBody>
      </p:sp>
      <p:sp>
        <p:nvSpPr>
          <p:cNvPr id="12" name="Rounded Rectangle 11"/>
          <p:cNvSpPr/>
          <p:nvPr/>
        </p:nvSpPr>
        <p:spPr>
          <a:xfrm>
            <a:off x="5692462" y="2457326"/>
            <a:ext cx="1584000" cy="347472"/>
          </a:xfrm>
          <a:prstGeom prst="roundRect">
            <a:avLst>
              <a:gd name="adj" fmla="val 50000"/>
            </a:avLst>
          </a:prstGeom>
          <a:solidFill>
            <a:schemeClr val="accent2">
              <a:lumMod val="60000"/>
              <a:lumOff val="40000"/>
            </a:schemeClr>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71130" y="5254228"/>
            <a:ext cx="1114792" cy="369332"/>
          </a:xfrm>
          <a:prstGeom prst="rect">
            <a:avLst/>
          </a:prstGeom>
          <a:noFill/>
        </p:spPr>
        <p:txBody>
          <a:bodyPr wrap="none" rtlCol="0">
            <a:spAutoFit/>
          </a:bodyPr>
          <a:lstStyle/>
          <a:p>
            <a:r>
              <a:rPr lang="en-US" b="1" dirty="0" smtClean="0"/>
              <a:t>Nanorods</a:t>
            </a:r>
            <a:endParaRPr lang="en-US" b="1" dirty="0"/>
          </a:p>
        </p:txBody>
      </p:sp>
      <p:sp>
        <p:nvSpPr>
          <p:cNvPr id="14" name="Rounded Rectangle 13"/>
          <p:cNvSpPr/>
          <p:nvPr/>
        </p:nvSpPr>
        <p:spPr>
          <a:xfrm>
            <a:off x="5763130" y="3150823"/>
            <a:ext cx="1440000" cy="347472"/>
          </a:xfrm>
          <a:prstGeom prst="roundRect">
            <a:avLst>
              <a:gd name="adj" fmla="val 50000"/>
            </a:avLst>
          </a:prstGeom>
          <a:solidFill>
            <a:schemeClr val="accent2">
              <a:lumMod val="60000"/>
              <a:lumOff val="40000"/>
            </a:schemeClr>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817130" y="3844320"/>
            <a:ext cx="1296000" cy="347472"/>
          </a:xfrm>
          <a:prstGeom prst="roundRect">
            <a:avLst>
              <a:gd name="adj" fmla="val 50000"/>
            </a:avLst>
          </a:prstGeom>
          <a:solidFill>
            <a:schemeClr val="accent2">
              <a:lumMod val="60000"/>
              <a:lumOff val="40000"/>
            </a:schemeClr>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871130" y="4537816"/>
            <a:ext cx="1152000" cy="347472"/>
          </a:xfrm>
          <a:prstGeom prst="roundRect">
            <a:avLst>
              <a:gd name="adj" fmla="val 50000"/>
            </a:avLst>
          </a:prstGeom>
          <a:solidFill>
            <a:schemeClr val="accent2">
              <a:lumMod val="60000"/>
              <a:lumOff val="40000"/>
            </a:schemeClr>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429130" y="1798665"/>
            <a:ext cx="5280000" cy="3960000"/>
          </a:xfrm>
          <a:prstGeom prst="rect">
            <a:avLst/>
          </a:prstGeom>
        </p:spPr>
      </p:pic>
    </p:spTree>
    <p:extLst>
      <p:ext uri="{BB962C8B-B14F-4D97-AF65-F5344CB8AC3E}">
        <p14:creationId xmlns:p14="http://schemas.microsoft.com/office/powerpoint/2010/main" val="1322115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092664" y="3628792"/>
            <a:ext cx="2694482" cy="2658134"/>
          </a:xfrm>
          <a:prstGeom prst="rect">
            <a:avLst/>
          </a:prstGeom>
        </p:spPr>
      </p:pic>
      <p:sp>
        <p:nvSpPr>
          <p:cNvPr id="48" name="Rectangle 47"/>
          <p:cNvSpPr/>
          <p:nvPr/>
        </p:nvSpPr>
        <p:spPr>
          <a:xfrm>
            <a:off x="9094260" y="3314615"/>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9327"/>
            <a:ext cx="10174260"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What’s so special about LSPRs?</a:t>
            </a:r>
            <a:endParaRPr lang="en-US" sz="3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rot="16200000">
            <a:off x="1325880" y="2240973"/>
            <a:ext cx="900000" cy="1271801"/>
            <a:chOff x="1325880" y="2345748"/>
            <a:chExt cx="900000" cy="1271801"/>
          </a:xfrm>
        </p:grpSpPr>
        <p:sp>
          <p:nvSpPr>
            <p:cNvPr id="19" name="Oval 18"/>
            <p:cNvSpPr/>
            <p:nvPr/>
          </p:nvSpPr>
          <p:spPr>
            <a:xfrm>
              <a:off x="1325880" y="2410717"/>
              <a:ext cx="900000" cy="9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p:cNvSpPr/>
            <p:nvPr/>
          </p:nvSpPr>
          <p:spPr>
            <a:xfrm>
              <a:off x="1325880" y="2620161"/>
              <a:ext cx="900000" cy="900000"/>
            </a:xfrm>
            <a:prstGeom prst="ellipse">
              <a:avLst/>
            </a:prstGeom>
            <a:solidFill>
              <a:schemeClr val="accent1">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1457524" y="2345748"/>
              <a:ext cx="684803" cy="400110"/>
            </a:xfrm>
            <a:prstGeom prst="rect">
              <a:avLst/>
            </a:prstGeom>
            <a:noFill/>
          </p:spPr>
          <p:txBody>
            <a:bodyPr wrap="none" rtlCol="0">
              <a:spAutoFit/>
            </a:bodyPr>
            <a:lstStyle/>
            <a:p>
              <a:r>
                <a:rPr lang="en-US" sz="2000" dirty="0" smtClean="0">
                  <a:solidFill>
                    <a:schemeClr val="bg1"/>
                  </a:solidFill>
                </a:rPr>
                <a:t>+ + +</a:t>
              </a:r>
              <a:endParaRPr lang="en-US" sz="2000" dirty="0">
                <a:solidFill>
                  <a:schemeClr val="bg1"/>
                </a:solidFill>
              </a:endParaRPr>
            </a:p>
          </p:txBody>
        </p:sp>
        <p:sp>
          <p:nvSpPr>
            <p:cNvPr id="23" name="TextBox 22"/>
            <p:cNvSpPr txBox="1"/>
            <p:nvPr/>
          </p:nvSpPr>
          <p:spPr>
            <a:xfrm>
              <a:off x="1508018" y="3217439"/>
              <a:ext cx="535724" cy="400110"/>
            </a:xfrm>
            <a:prstGeom prst="rect">
              <a:avLst/>
            </a:prstGeom>
            <a:noFill/>
          </p:spPr>
          <p:txBody>
            <a:bodyPr wrap="none" rtlCol="0">
              <a:spAutoFit/>
            </a:bodyPr>
            <a:lstStyle/>
            <a:p>
              <a:r>
                <a:rPr lang="en-US" sz="2000" dirty="0" smtClean="0"/>
                <a:t>- - -</a:t>
              </a:r>
              <a:endParaRPr lang="en-US" sz="2000" dirty="0"/>
            </a:p>
          </p:txBody>
        </p:sp>
      </p:grpSp>
      <p:cxnSp>
        <p:nvCxnSpPr>
          <p:cNvPr id="12" name="Straight Arrow Connector 11"/>
          <p:cNvCxnSpPr/>
          <p:nvPr/>
        </p:nvCxnSpPr>
        <p:spPr>
          <a:xfrm flipV="1">
            <a:off x="1325880" y="1321689"/>
            <a:ext cx="915314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73050" y="808139"/>
            <a:ext cx="1645900" cy="461665"/>
          </a:xfrm>
          <a:prstGeom prst="rect">
            <a:avLst/>
          </a:prstGeom>
          <a:noFill/>
        </p:spPr>
        <p:txBody>
          <a:bodyPr wrap="none" rtlCol="0">
            <a:spAutoFit/>
          </a:bodyPr>
          <a:lstStyle/>
          <a:p>
            <a:r>
              <a:rPr lang="en-US" sz="2400" i="1" dirty="0" smtClean="0"/>
              <a:t>Time (fs-</a:t>
            </a:r>
            <a:r>
              <a:rPr lang="en-US" sz="2400" i="1" dirty="0" err="1" smtClean="0"/>
              <a:t>ps</a:t>
            </a:r>
            <a:r>
              <a:rPr lang="en-US" sz="2400" i="1" dirty="0" smtClean="0"/>
              <a:t>)</a:t>
            </a:r>
            <a:endParaRPr lang="en-US" sz="2400" i="1" dirty="0"/>
          </a:p>
        </p:txBody>
      </p:sp>
      <p:sp>
        <p:nvSpPr>
          <p:cNvPr id="25" name="Freeform 24"/>
          <p:cNvSpPr/>
          <p:nvPr/>
        </p:nvSpPr>
        <p:spPr>
          <a:xfrm rot="19448878">
            <a:off x="4923042" y="2118169"/>
            <a:ext cx="788190" cy="329134"/>
          </a:xfrm>
          <a:custGeom>
            <a:avLst/>
            <a:gdLst>
              <a:gd name="connsiteX0" fmla="*/ 0 w 3520440"/>
              <a:gd name="connsiteY0" fmla="*/ 934121 h 934128"/>
              <a:gd name="connsiteX1" fmla="*/ 457200 w 3520440"/>
              <a:gd name="connsiteY1" fmla="*/ 1433 h 934128"/>
              <a:gd name="connsiteX2" fmla="*/ 749808 w 3520440"/>
              <a:gd name="connsiteY2" fmla="*/ 915833 h 934128"/>
              <a:gd name="connsiteX3" fmla="*/ 1252728 w 3520440"/>
              <a:gd name="connsiteY3" fmla="*/ 1433 h 934128"/>
              <a:gd name="connsiteX4" fmla="*/ 1609344 w 3520440"/>
              <a:gd name="connsiteY4" fmla="*/ 934121 h 934128"/>
              <a:gd name="connsiteX5" fmla="*/ 2048256 w 3520440"/>
              <a:gd name="connsiteY5" fmla="*/ 19721 h 934128"/>
              <a:gd name="connsiteX6" fmla="*/ 2459736 w 3520440"/>
              <a:gd name="connsiteY6" fmla="*/ 934121 h 934128"/>
              <a:gd name="connsiteX7" fmla="*/ 2916936 w 3520440"/>
              <a:gd name="connsiteY7" fmla="*/ 10577 h 934128"/>
              <a:gd name="connsiteX8" fmla="*/ 3163824 w 3520440"/>
              <a:gd name="connsiteY8" fmla="*/ 440345 h 934128"/>
              <a:gd name="connsiteX9" fmla="*/ 3520440 w 3520440"/>
              <a:gd name="connsiteY9" fmla="*/ 550073 h 93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0440" h="934128">
                <a:moveTo>
                  <a:pt x="0" y="934121"/>
                </a:moveTo>
                <a:cubicBezTo>
                  <a:pt x="166116" y="469301"/>
                  <a:pt x="332232" y="4481"/>
                  <a:pt x="457200" y="1433"/>
                </a:cubicBezTo>
                <a:cubicBezTo>
                  <a:pt x="582168" y="-1615"/>
                  <a:pt x="617220" y="915833"/>
                  <a:pt x="749808" y="915833"/>
                </a:cubicBezTo>
                <a:cubicBezTo>
                  <a:pt x="882396" y="915833"/>
                  <a:pt x="1109472" y="-1615"/>
                  <a:pt x="1252728" y="1433"/>
                </a:cubicBezTo>
                <a:cubicBezTo>
                  <a:pt x="1395984" y="4481"/>
                  <a:pt x="1476756" y="931073"/>
                  <a:pt x="1609344" y="934121"/>
                </a:cubicBezTo>
                <a:cubicBezTo>
                  <a:pt x="1741932" y="937169"/>
                  <a:pt x="1906524" y="19721"/>
                  <a:pt x="2048256" y="19721"/>
                </a:cubicBezTo>
                <a:cubicBezTo>
                  <a:pt x="2189988" y="19721"/>
                  <a:pt x="2314956" y="935645"/>
                  <a:pt x="2459736" y="934121"/>
                </a:cubicBezTo>
                <a:cubicBezTo>
                  <a:pt x="2604516" y="932597"/>
                  <a:pt x="2799588" y="92873"/>
                  <a:pt x="2916936" y="10577"/>
                </a:cubicBezTo>
                <a:cubicBezTo>
                  <a:pt x="3034284" y="-71719"/>
                  <a:pt x="3063240" y="350429"/>
                  <a:pt x="3163824" y="440345"/>
                </a:cubicBezTo>
                <a:cubicBezTo>
                  <a:pt x="3264408" y="530261"/>
                  <a:pt x="3392424" y="540167"/>
                  <a:pt x="3520440" y="550073"/>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4691" y="3326873"/>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109992" y="2426873"/>
            <a:ext cx="900000" cy="9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p:cNvSpPr/>
          <p:nvPr/>
        </p:nvSpPr>
        <p:spPr>
          <a:xfrm>
            <a:off x="3473131" y="3326873"/>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31571" y="3314615"/>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9724260" y="2426873"/>
            <a:ext cx="900000" cy="900000"/>
          </a:xfrm>
          <a:prstGeom prst="ellipse">
            <a:avLst/>
          </a:prstGeom>
          <a:gradFill flip="none" rotWithShape="1">
            <a:gsLst>
              <a:gs pos="0">
                <a:srgbClr val="C00000">
                  <a:shade val="30000"/>
                  <a:satMod val="115000"/>
                </a:srgbClr>
              </a:gs>
              <a:gs pos="34000">
                <a:srgbClr val="C00000">
                  <a:shade val="67500"/>
                  <a:satMod val="115000"/>
                </a:srgbClr>
              </a:gs>
              <a:gs pos="81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ectangle 46"/>
          <p:cNvSpPr/>
          <p:nvPr/>
        </p:nvSpPr>
        <p:spPr>
          <a:xfrm>
            <a:off x="9094260" y="3314615"/>
            <a:ext cx="2160000" cy="360000"/>
          </a:xfrm>
          <a:prstGeom prst="rect">
            <a:avLst/>
          </a:prstGeom>
          <a:gradFill flip="none" rotWithShape="1">
            <a:gsLst>
              <a:gs pos="0">
                <a:schemeClr val="accent2">
                  <a:lumMod val="89000"/>
                  <a:alpha val="0"/>
                </a:schemeClr>
              </a:gs>
              <a:gs pos="68000">
                <a:schemeClr val="accent2">
                  <a:lumMod val="89000"/>
                </a:schemeClr>
              </a:gs>
              <a:gs pos="69000">
                <a:schemeClr val="accent2">
                  <a:lumMod val="75000"/>
                </a:schemeClr>
              </a:gs>
              <a:gs pos="97000">
                <a:schemeClr val="accent2">
                  <a:lumMod val="70000"/>
                </a:schemeClr>
              </a:gs>
            </a:gsLst>
            <a:lin ang="16200000" scaled="1"/>
            <a:tileRect/>
          </a:gradFill>
          <a:ln>
            <a:solidFill>
              <a:schemeClr val="accent1">
                <a:shade val="50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724260" y="1569274"/>
            <a:ext cx="790922" cy="461665"/>
          </a:xfrm>
          <a:prstGeom prst="rect">
            <a:avLst/>
          </a:prstGeom>
          <a:noFill/>
        </p:spPr>
        <p:txBody>
          <a:bodyPr wrap="none" rtlCol="0">
            <a:spAutoFit/>
          </a:bodyPr>
          <a:lstStyle/>
          <a:p>
            <a:r>
              <a:rPr lang="en-US" sz="2400" b="1" dirty="0" smtClean="0"/>
              <a:t>Heat</a:t>
            </a:r>
            <a:endParaRPr lang="en-US" sz="2400" b="1" dirty="0"/>
          </a:p>
        </p:txBody>
      </p:sp>
      <p:sp>
        <p:nvSpPr>
          <p:cNvPr id="50" name="TextBox 49"/>
          <p:cNvSpPr txBox="1"/>
          <p:nvPr/>
        </p:nvSpPr>
        <p:spPr>
          <a:xfrm>
            <a:off x="1141689" y="1581986"/>
            <a:ext cx="1279517" cy="461665"/>
          </a:xfrm>
          <a:prstGeom prst="rect">
            <a:avLst/>
          </a:prstGeom>
          <a:noFill/>
        </p:spPr>
        <p:txBody>
          <a:bodyPr wrap="none" rtlCol="0">
            <a:spAutoFit/>
          </a:bodyPr>
          <a:lstStyle/>
          <a:p>
            <a:r>
              <a:rPr lang="en-US" sz="2400" b="1" dirty="0" smtClean="0"/>
              <a:t>Plasmon</a:t>
            </a:r>
            <a:endParaRPr lang="en-US" sz="2400" b="1" dirty="0"/>
          </a:p>
        </p:txBody>
      </p:sp>
      <p:sp>
        <p:nvSpPr>
          <p:cNvPr id="51" name="Freeform 50"/>
          <p:cNvSpPr/>
          <p:nvPr/>
        </p:nvSpPr>
        <p:spPr>
          <a:xfrm rot="2700000">
            <a:off x="226989" y="1332604"/>
            <a:ext cx="894183" cy="834517"/>
          </a:xfrm>
          <a:custGeom>
            <a:avLst/>
            <a:gdLst>
              <a:gd name="connsiteX0" fmla="*/ 0 w 3520440"/>
              <a:gd name="connsiteY0" fmla="*/ 934121 h 934128"/>
              <a:gd name="connsiteX1" fmla="*/ 457200 w 3520440"/>
              <a:gd name="connsiteY1" fmla="*/ 1433 h 934128"/>
              <a:gd name="connsiteX2" fmla="*/ 749808 w 3520440"/>
              <a:gd name="connsiteY2" fmla="*/ 915833 h 934128"/>
              <a:gd name="connsiteX3" fmla="*/ 1252728 w 3520440"/>
              <a:gd name="connsiteY3" fmla="*/ 1433 h 934128"/>
              <a:gd name="connsiteX4" fmla="*/ 1609344 w 3520440"/>
              <a:gd name="connsiteY4" fmla="*/ 934121 h 934128"/>
              <a:gd name="connsiteX5" fmla="*/ 2048256 w 3520440"/>
              <a:gd name="connsiteY5" fmla="*/ 19721 h 934128"/>
              <a:gd name="connsiteX6" fmla="*/ 2459736 w 3520440"/>
              <a:gd name="connsiteY6" fmla="*/ 934121 h 934128"/>
              <a:gd name="connsiteX7" fmla="*/ 2916936 w 3520440"/>
              <a:gd name="connsiteY7" fmla="*/ 10577 h 934128"/>
              <a:gd name="connsiteX8" fmla="*/ 3163824 w 3520440"/>
              <a:gd name="connsiteY8" fmla="*/ 440345 h 934128"/>
              <a:gd name="connsiteX9" fmla="*/ 3520440 w 3520440"/>
              <a:gd name="connsiteY9" fmla="*/ 550073 h 93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0440" h="934128">
                <a:moveTo>
                  <a:pt x="0" y="934121"/>
                </a:moveTo>
                <a:cubicBezTo>
                  <a:pt x="166116" y="469301"/>
                  <a:pt x="332232" y="4481"/>
                  <a:pt x="457200" y="1433"/>
                </a:cubicBezTo>
                <a:cubicBezTo>
                  <a:pt x="582168" y="-1615"/>
                  <a:pt x="617220" y="915833"/>
                  <a:pt x="749808" y="915833"/>
                </a:cubicBezTo>
                <a:cubicBezTo>
                  <a:pt x="882396" y="915833"/>
                  <a:pt x="1109472" y="-1615"/>
                  <a:pt x="1252728" y="1433"/>
                </a:cubicBezTo>
                <a:cubicBezTo>
                  <a:pt x="1395984" y="4481"/>
                  <a:pt x="1476756" y="931073"/>
                  <a:pt x="1609344" y="934121"/>
                </a:cubicBezTo>
                <a:cubicBezTo>
                  <a:pt x="1741932" y="937169"/>
                  <a:pt x="1906524" y="19721"/>
                  <a:pt x="2048256" y="19721"/>
                </a:cubicBezTo>
                <a:cubicBezTo>
                  <a:pt x="2189988" y="19721"/>
                  <a:pt x="2314956" y="935645"/>
                  <a:pt x="2459736" y="934121"/>
                </a:cubicBezTo>
                <a:cubicBezTo>
                  <a:pt x="2604516" y="932597"/>
                  <a:pt x="2799588" y="92873"/>
                  <a:pt x="2916936" y="10577"/>
                </a:cubicBezTo>
                <a:cubicBezTo>
                  <a:pt x="3034284" y="-71719"/>
                  <a:pt x="3063240" y="350429"/>
                  <a:pt x="3163824" y="440345"/>
                </a:cubicBezTo>
                <a:cubicBezTo>
                  <a:pt x="3264408" y="530261"/>
                  <a:pt x="3392424" y="540167"/>
                  <a:pt x="3520440" y="550073"/>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804781" y="1569275"/>
            <a:ext cx="1332416" cy="461665"/>
          </a:xfrm>
          <a:prstGeom prst="rect">
            <a:avLst/>
          </a:prstGeom>
          <a:noFill/>
        </p:spPr>
        <p:txBody>
          <a:bodyPr wrap="none" rtlCol="0">
            <a:spAutoFit/>
          </a:bodyPr>
          <a:lstStyle/>
          <a:p>
            <a:r>
              <a:rPr lang="en-US" sz="2400" b="1" dirty="0" smtClean="0"/>
              <a:t>Damping</a:t>
            </a:r>
            <a:endParaRPr lang="en-US" sz="2400" b="1" dirty="0"/>
          </a:p>
        </p:txBody>
      </p:sp>
      <p:sp>
        <p:nvSpPr>
          <p:cNvPr id="27" name="TextBox 26"/>
          <p:cNvSpPr txBox="1"/>
          <p:nvPr/>
        </p:nvSpPr>
        <p:spPr>
          <a:xfrm>
            <a:off x="4260124" y="2457507"/>
            <a:ext cx="393056" cy="400110"/>
          </a:xfrm>
          <a:prstGeom prst="rect">
            <a:avLst/>
          </a:prstGeom>
          <a:noFill/>
        </p:spPr>
        <p:txBody>
          <a:bodyPr wrap="none" rtlCol="0">
            <a:spAutoFit/>
          </a:bodyPr>
          <a:lstStyle/>
          <a:p>
            <a:r>
              <a:rPr lang="en-US" sz="2000" b="1" dirty="0" smtClean="0"/>
              <a:t>e-</a:t>
            </a:r>
            <a:endParaRPr lang="en-US" sz="2000" b="1" dirty="0"/>
          </a:p>
        </p:txBody>
      </p:sp>
      <p:sp>
        <p:nvSpPr>
          <p:cNvPr id="54" name="TextBox 53"/>
          <p:cNvSpPr txBox="1"/>
          <p:nvPr/>
        </p:nvSpPr>
        <p:spPr>
          <a:xfrm>
            <a:off x="4561061" y="2710871"/>
            <a:ext cx="442750" cy="400110"/>
          </a:xfrm>
          <a:prstGeom prst="rect">
            <a:avLst/>
          </a:prstGeom>
          <a:noFill/>
        </p:spPr>
        <p:txBody>
          <a:bodyPr wrap="none" rtlCol="0">
            <a:spAutoFit/>
          </a:bodyPr>
          <a:lstStyle/>
          <a:p>
            <a:r>
              <a:rPr lang="en-US" sz="2000" b="1" dirty="0" smtClean="0"/>
              <a:t>e+</a:t>
            </a:r>
            <a:endParaRPr lang="en-US" sz="2000" b="1" dirty="0"/>
          </a:p>
        </p:txBody>
      </p:sp>
      <p:cxnSp>
        <p:nvCxnSpPr>
          <p:cNvPr id="49" name="Straight Arrow Connector 48"/>
          <p:cNvCxnSpPr>
            <a:stCxn id="31" idx="1"/>
          </p:cNvCxnSpPr>
          <p:nvPr/>
        </p:nvCxnSpPr>
        <p:spPr>
          <a:xfrm flipV="1">
            <a:off x="4241794" y="2786852"/>
            <a:ext cx="62974" cy="4082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1"/>
          </p:cNvCxnSpPr>
          <p:nvPr/>
        </p:nvCxnSpPr>
        <p:spPr>
          <a:xfrm flipV="1">
            <a:off x="4241794" y="3011654"/>
            <a:ext cx="318198" cy="18341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rot="16200000">
            <a:off x="6852185" y="2428996"/>
            <a:ext cx="900000" cy="900000"/>
          </a:xfrm>
          <a:prstGeom prst="ellipse">
            <a:avLst/>
          </a:prstGeom>
          <a:pattFill prst="sphere">
            <a:fgClr>
              <a:srgbClr val="FFC000"/>
            </a:fgClr>
            <a:bgClr>
              <a:srgbClr val="C0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TextBox 61"/>
          <p:cNvSpPr txBox="1"/>
          <p:nvPr/>
        </p:nvSpPr>
        <p:spPr>
          <a:xfrm>
            <a:off x="6479630" y="1573616"/>
            <a:ext cx="1713354" cy="461665"/>
          </a:xfrm>
          <a:prstGeom prst="rect">
            <a:avLst/>
          </a:prstGeom>
          <a:noFill/>
        </p:spPr>
        <p:txBody>
          <a:bodyPr wrap="none" rtlCol="0">
            <a:spAutoFit/>
          </a:bodyPr>
          <a:lstStyle/>
          <a:p>
            <a:r>
              <a:rPr lang="en-US" sz="2400" b="1" dirty="0" smtClean="0"/>
              <a:t>Hot Carriers</a:t>
            </a:r>
            <a:endParaRPr lang="en-US" sz="2400" b="1" dirty="0"/>
          </a:p>
        </p:txBody>
      </p:sp>
      <p:sp>
        <p:nvSpPr>
          <p:cNvPr id="59" name="TextBox 58"/>
          <p:cNvSpPr txBox="1"/>
          <p:nvPr/>
        </p:nvSpPr>
        <p:spPr>
          <a:xfrm>
            <a:off x="1893937" y="2021636"/>
            <a:ext cx="893771" cy="400110"/>
          </a:xfrm>
          <a:prstGeom prst="rect">
            <a:avLst/>
          </a:prstGeom>
          <a:noFill/>
        </p:spPr>
        <p:txBody>
          <a:bodyPr wrap="none" rtlCol="0">
            <a:spAutoFit/>
          </a:bodyPr>
          <a:lstStyle/>
          <a:p>
            <a:r>
              <a:rPr lang="en-US" sz="2000" b="1" dirty="0" smtClean="0"/>
              <a:t>E &gt;&gt; </a:t>
            </a:r>
            <a:r>
              <a:rPr lang="en-US" sz="2000" b="1" dirty="0" err="1" smtClean="0"/>
              <a:t>E</a:t>
            </a:r>
            <a:r>
              <a:rPr lang="en-US" sz="2000" b="1" baseline="-25000" dirty="0" err="1" smtClean="0"/>
              <a:t>o</a:t>
            </a:r>
            <a:endParaRPr lang="en-US" sz="2000" b="1" baseline="-25000" dirty="0"/>
          </a:p>
        </p:txBody>
      </p:sp>
      <p:sp>
        <p:nvSpPr>
          <p:cNvPr id="3" name="TextBox 2"/>
          <p:cNvSpPr txBox="1"/>
          <p:nvPr/>
        </p:nvSpPr>
        <p:spPr>
          <a:xfrm>
            <a:off x="9454388" y="6315395"/>
            <a:ext cx="1756315" cy="461665"/>
          </a:xfrm>
          <a:prstGeom prst="rect">
            <a:avLst/>
          </a:prstGeom>
          <a:noFill/>
        </p:spPr>
        <p:txBody>
          <a:bodyPr wrap="none" rtlCol="0">
            <a:spAutoFit/>
          </a:bodyPr>
          <a:lstStyle/>
          <a:p>
            <a:r>
              <a:rPr lang="en-US" sz="2400" b="1" dirty="0" smtClean="0"/>
              <a:t>Thermalized</a:t>
            </a:r>
            <a:endParaRPr lang="en-US" sz="2400" b="1" dirty="0"/>
          </a:p>
        </p:txBody>
      </p:sp>
      <p:pic>
        <p:nvPicPr>
          <p:cNvPr id="5" name="Picture 4"/>
          <p:cNvPicPr>
            <a:picLocks noChangeAspect="1"/>
          </p:cNvPicPr>
          <p:nvPr/>
        </p:nvPicPr>
        <p:blipFill>
          <a:blip r:embed="rId4"/>
          <a:stretch>
            <a:fillRect/>
          </a:stretch>
        </p:blipFill>
        <p:spPr>
          <a:xfrm>
            <a:off x="810427" y="3940221"/>
            <a:ext cx="1922138" cy="2419393"/>
          </a:xfrm>
          <a:prstGeom prst="rect">
            <a:avLst/>
          </a:prstGeom>
        </p:spPr>
      </p:pic>
      <p:pic>
        <p:nvPicPr>
          <p:cNvPr id="33" name="Picture 32"/>
          <p:cNvPicPr>
            <a:picLocks noChangeAspect="1"/>
          </p:cNvPicPr>
          <p:nvPr/>
        </p:nvPicPr>
        <p:blipFill>
          <a:blip r:embed="rId5"/>
          <a:stretch>
            <a:fillRect/>
          </a:stretch>
        </p:blipFill>
        <p:spPr>
          <a:xfrm>
            <a:off x="6013598" y="3603949"/>
            <a:ext cx="2645417" cy="2700000"/>
          </a:xfrm>
          <a:prstGeom prst="rect">
            <a:avLst/>
          </a:prstGeom>
        </p:spPr>
      </p:pic>
      <p:sp>
        <p:nvSpPr>
          <p:cNvPr id="37" name="TextBox 36"/>
          <p:cNvSpPr txBox="1"/>
          <p:nvPr/>
        </p:nvSpPr>
        <p:spPr>
          <a:xfrm>
            <a:off x="6710867" y="6315395"/>
            <a:ext cx="1563890" cy="461665"/>
          </a:xfrm>
          <a:prstGeom prst="rect">
            <a:avLst/>
          </a:prstGeom>
          <a:noFill/>
        </p:spPr>
        <p:txBody>
          <a:bodyPr wrap="none" rtlCol="0">
            <a:spAutoFit/>
          </a:bodyPr>
          <a:lstStyle/>
          <a:p>
            <a:r>
              <a:rPr lang="en-US" sz="2400" b="1" dirty="0" smtClean="0"/>
              <a:t>Hot </a:t>
            </a:r>
            <a:r>
              <a:rPr lang="en-US" sz="2400" b="1" dirty="0" err="1" smtClean="0"/>
              <a:t>T</a:t>
            </a:r>
            <a:r>
              <a:rPr lang="en-US" sz="2400" b="1" baseline="-25000" dirty="0" err="1" smtClean="0"/>
              <a:t>e</a:t>
            </a:r>
            <a:r>
              <a:rPr lang="en-US" sz="2400" b="1" dirty="0" smtClean="0"/>
              <a:t> &gt;&gt;T</a:t>
            </a:r>
            <a:r>
              <a:rPr lang="en-US" sz="2400" b="1" baseline="-25000" dirty="0" smtClean="0"/>
              <a:t>L</a:t>
            </a:r>
            <a:endParaRPr lang="en-US" sz="2400" b="1" baseline="-25000" dirty="0"/>
          </a:p>
        </p:txBody>
      </p:sp>
      <p:pic>
        <p:nvPicPr>
          <p:cNvPr id="7" name="Picture 6"/>
          <p:cNvPicPr>
            <a:picLocks noChangeAspect="1"/>
          </p:cNvPicPr>
          <p:nvPr/>
        </p:nvPicPr>
        <p:blipFill>
          <a:blip r:embed="rId6"/>
          <a:stretch>
            <a:fillRect/>
          </a:stretch>
        </p:blipFill>
        <p:spPr>
          <a:xfrm>
            <a:off x="8762013" y="3680708"/>
            <a:ext cx="2715415" cy="2623241"/>
          </a:xfrm>
          <a:prstGeom prst="rect">
            <a:avLst/>
          </a:prstGeom>
        </p:spPr>
      </p:pic>
      <p:sp>
        <p:nvSpPr>
          <p:cNvPr id="65" name="TextBox 64"/>
          <p:cNvSpPr txBox="1"/>
          <p:nvPr/>
        </p:nvSpPr>
        <p:spPr>
          <a:xfrm>
            <a:off x="1023323" y="6315395"/>
            <a:ext cx="1397883" cy="461665"/>
          </a:xfrm>
          <a:prstGeom prst="rect">
            <a:avLst/>
          </a:prstGeom>
          <a:noFill/>
        </p:spPr>
        <p:txBody>
          <a:bodyPr wrap="none" rtlCol="0">
            <a:spAutoFit/>
          </a:bodyPr>
          <a:lstStyle/>
          <a:p>
            <a:r>
              <a:rPr lang="en-US" sz="2400" b="1" dirty="0" smtClean="0"/>
              <a:t>Antennas</a:t>
            </a:r>
            <a:endParaRPr lang="en-US" sz="2400" b="1" dirty="0"/>
          </a:p>
        </p:txBody>
      </p:sp>
      <p:sp>
        <p:nvSpPr>
          <p:cNvPr id="66" name="TextBox 65"/>
          <p:cNvSpPr txBox="1"/>
          <p:nvPr/>
        </p:nvSpPr>
        <p:spPr>
          <a:xfrm>
            <a:off x="3422651" y="6315395"/>
            <a:ext cx="2461058" cy="461665"/>
          </a:xfrm>
          <a:prstGeom prst="rect">
            <a:avLst/>
          </a:prstGeom>
          <a:noFill/>
        </p:spPr>
        <p:txBody>
          <a:bodyPr wrap="none" rtlCol="0">
            <a:spAutoFit/>
          </a:bodyPr>
          <a:lstStyle/>
          <a:p>
            <a:r>
              <a:rPr lang="en-US" sz="2400" b="1" dirty="0" smtClean="0"/>
              <a:t>High energy e-/e+</a:t>
            </a:r>
            <a:endParaRPr lang="en-US" sz="2400" b="1" dirty="0"/>
          </a:p>
        </p:txBody>
      </p:sp>
    </p:spTree>
    <p:extLst>
      <p:ext uri="{BB962C8B-B14F-4D97-AF65-F5344CB8AC3E}">
        <p14:creationId xmlns:p14="http://schemas.microsoft.com/office/powerpoint/2010/main" val="3869452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27"/>
            <a:ext cx="7848623"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Plasmonic Nanogaps</a:t>
            </a:r>
            <a:endParaRPr lang="en-US" sz="40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10361" y="5027920"/>
            <a:ext cx="11571562"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LSPR create intense EM fields near Nanostructures &amp; Nanoparticles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High EM fields promote hot carrier generation with applications in photocatalysis, spectroscopy, photodetection and energy harvesting.</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200" t="8931" r="7840" b="4635"/>
          <a:stretch/>
        </p:blipFill>
        <p:spPr>
          <a:xfrm>
            <a:off x="272845" y="1427920"/>
            <a:ext cx="4585110" cy="3600000"/>
          </a:xfrm>
          <a:prstGeom prst="rect">
            <a:avLst/>
          </a:prstGeom>
        </p:spPr>
      </p:pic>
      <p:sp>
        <p:nvSpPr>
          <p:cNvPr id="3" name="Rounded Rectangle 2"/>
          <p:cNvSpPr/>
          <p:nvPr/>
        </p:nvSpPr>
        <p:spPr>
          <a:xfrm>
            <a:off x="1508760" y="1080448"/>
            <a:ext cx="1545336" cy="347472"/>
          </a:xfrm>
          <a:prstGeom prst="roundRect">
            <a:avLst>
              <a:gd name="adj" fmla="val 50000"/>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937248" y="1080448"/>
            <a:ext cx="1545336" cy="347472"/>
          </a:xfrm>
          <a:prstGeom prst="roundRect">
            <a:avLst>
              <a:gd name="adj" fmla="val 50000"/>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	+</a:t>
            </a:r>
          </a:p>
        </p:txBody>
      </p:sp>
      <p:sp>
        <p:nvSpPr>
          <p:cNvPr id="9" name="TextBox 8"/>
          <p:cNvSpPr txBox="1"/>
          <p:nvPr/>
        </p:nvSpPr>
        <p:spPr>
          <a:xfrm>
            <a:off x="3793721" y="931018"/>
            <a:ext cx="992579" cy="646331"/>
          </a:xfrm>
          <a:prstGeom prst="rect">
            <a:avLst/>
          </a:prstGeom>
          <a:noFill/>
        </p:spPr>
        <p:txBody>
          <a:bodyPr wrap="none" rtlCol="0">
            <a:spAutoFit/>
          </a:bodyPr>
          <a:lstStyle/>
          <a:p>
            <a:r>
              <a:rPr lang="en-US" sz="3600" dirty="0" smtClean="0"/>
              <a:t>|E|</a:t>
            </a:r>
            <a:r>
              <a:rPr lang="en-US" sz="3600" baseline="30000" dirty="0" smtClean="0"/>
              <a:t>2</a:t>
            </a:r>
            <a:endParaRPr lang="en-US" sz="3600" baseline="30000" dirty="0"/>
          </a:p>
        </p:txBody>
      </p:sp>
      <p:cxnSp>
        <p:nvCxnSpPr>
          <p:cNvPr id="11" name="Straight Arrow Connector 10"/>
          <p:cNvCxnSpPr>
            <a:stCxn id="18" idx="2"/>
          </p:cNvCxnSpPr>
          <p:nvPr/>
        </p:nvCxnSpPr>
        <p:spPr>
          <a:xfrm>
            <a:off x="8262533" y="814379"/>
            <a:ext cx="220051" cy="2006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0223" y="748101"/>
            <a:ext cx="613630" cy="369332"/>
          </a:xfrm>
          <a:prstGeom prst="rect">
            <a:avLst/>
          </a:prstGeom>
          <a:noFill/>
        </p:spPr>
        <p:txBody>
          <a:bodyPr wrap="none" rtlCol="0">
            <a:spAutoFit/>
          </a:bodyPr>
          <a:lstStyle/>
          <a:p>
            <a:r>
              <a:rPr lang="en-US" b="1" dirty="0" smtClean="0">
                <a:solidFill>
                  <a:srgbClr val="0000FF"/>
                </a:solidFill>
              </a:rPr>
              <a:t>ROD</a:t>
            </a:r>
            <a:endParaRPr lang="en-US" b="1" dirty="0">
              <a:solidFill>
                <a:srgbClr val="0000FF"/>
              </a:solidFill>
            </a:endParaRPr>
          </a:p>
        </p:txBody>
      </p:sp>
      <p:sp>
        <p:nvSpPr>
          <p:cNvPr id="13" name="TextBox 12"/>
          <p:cNvSpPr txBox="1"/>
          <p:nvPr/>
        </p:nvSpPr>
        <p:spPr>
          <a:xfrm>
            <a:off x="8707159" y="645652"/>
            <a:ext cx="835485" cy="369332"/>
          </a:xfrm>
          <a:prstGeom prst="rect">
            <a:avLst/>
          </a:prstGeom>
          <a:noFill/>
        </p:spPr>
        <p:txBody>
          <a:bodyPr wrap="none" rtlCol="0">
            <a:spAutoFit/>
          </a:bodyPr>
          <a:lstStyle/>
          <a:p>
            <a:r>
              <a:rPr lang="en-US" b="1" dirty="0" smtClean="0">
                <a:solidFill>
                  <a:srgbClr val="0000FF"/>
                </a:solidFill>
              </a:rPr>
              <a:t>DIMER</a:t>
            </a:r>
            <a:endParaRPr lang="en-US" b="1" dirty="0">
              <a:solidFill>
                <a:srgbClr val="0000FF"/>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421" t="12534" b="3292"/>
          <a:stretch/>
        </p:blipFill>
        <p:spPr>
          <a:xfrm>
            <a:off x="6348427" y="1427920"/>
            <a:ext cx="5118574" cy="3600000"/>
          </a:xfrm>
          <a:prstGeom prst="rect">
            <a:avLst/>
          </a:prstGeom>
        </p:spPr>
      </p:pic>
      <p:grpSp>
        <p:nvGrpSpPr>
          <p:cNvPr id="15" name="Group 14"/>
          <p:cNvGrpSpPr/>
          <p:nvPr/>
        </p:nvGrpSpPr>
        <p:grpSpPr>
          <a:xfrm>
            <a:off x="6937248" y="2880604"/>
            <a:ext cx="2869691" cy="281696"/>
            <a:chOff x="6937248" y="2880604"/>
            <a:chExt cx="2869691" cy="281696"/>
          </a:xfrm>
        </p:grpSpPr>
        <p:sp>
          <p:nvSpPr>
            <p:cNvPr id="10" name="Rounded Rectangle 9"/>
            <p:cNvSpPr/>
            <p:nvPr/>
          </p:nvSpPr>
          <p:spPr>
            <a:xfrm>
              <a:off x="6937248" y="2880604"/>
              <a:ext cx="1387601" cy="281696"/>
            </a:xfrm>
            <a:prstGeom prst="roundRect">
              <a:avLst>
                <a:gd name="adj" fmla="val 50000"/>
              </a:avLst>
            </a:prstGeom>
            <a:no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419338" y="2880604"/>
              <a:ext cx="1387601" cy="281696"/>
            </a:xfrm>
            <a:prstGeom prst="roundRect">
              <a:avLst>
                <a:gd name="adj" fmla="val 50000"/>
              </a:avLst>
            </a:prstGeom>
            <a:no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0295367" y="903518"/>
            <a:ext cx="992579" cy="646331"/>
          </a:xfrm>
          <a:prstGeom prst="rect">
            <a:avLst/>
          </a:prstGeom>
          <a:noFill/>
        </p:spPr>
        <p:txBody>
          <a:bodyPr wrap="none" rtlCol="0">
            <a:spAutoFit/>
          </a:bodyPr>
          <a:lstStyle/>
          <a:p>
            <a:r>
              <a:rPr lang="en-US" sz="3600" dirty="0" smtClean="0"/>
              <a:t>|E|</a:t>
            </a:r>
            <a:r>
              <a:rPr lang="en-US" sz="3600" baseline="30000" dirty="0" smtClean="0"/>
              <a:t>2</a:t>
            </a:r>
            <a:endParaRPr lang="en-US" sz="3600" baseline="30000" dirty="0"/>
          </a:p>
        </p:txBody>
      </p:sp>
      <p:sp>
        <p:nvSpPr>
          <p:cNvPr id="18" name="TextBox 17"/>
          <p:cNvSpPr txBox="1"/>
          <p:nvPr/>
        </p:nvSpPr>
        <p:spPr>
          <a:xfrm>
            <a:off x="7850400" y="352714"/>
            <a:ext cx="824265" cy="461665"/>
          </a:xfrm>
          <a:prstGeom prst="rect">
            <a:avLst/>
          </a:prstGeom>
          <a:noFill/>
        </p:spPr>
        <p:txBody>
          <a:bodyPr wrap="none" rtlCol="0">
            <a:spAutoFit/>
          </a:bodyPr>
          <a:lstStyle/>
          <a:p>
            <a:r>
              <a:rPr lang="en-US" sz="2400" b="1" dirty="0" smtClean="0"/>
              <a:t>2 nm</a:t>
            </a:r>
            <a:endParaRPr lang="en-US" sz="2400" b="1" dirty="0"/>
          </a:p>
        </p:txBody>
      </p:sp>
      <p:sp>
        <p:nvSpPr>
          <p:cNvPr id="23" name="Rounded Rectangle 22"/>
          <p:cNvSpPr/>
          <p:nvPr/>
        </p:nvSpPr>
        <p:spPr>
          <a:xfrm>
            <a:off x="8570976" y="1078001"/>
            <a:ext cx="1545336" cy="347472"/>
          </a:xfrm>
          <a:prstGeom prst="roundRect">
            <a:avLst>
              <a:gd name="adj" fmla="val 50000"/>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	+</a:t>
            </a:r>
          </a:p>
        </p:txBody>
      </p:sp>
      <p:sp>
        <p:nvSpPr>
          <p:cNvPr id="8" name="TextBox 7"/>
          <p:cNvSpPr txBox="1"/>
          <p:nvPr/>
        </p:nvSpPr>
        <p:spPr>
          <a:xfrm>
            <a:off x="9806939" y="209797"/>
            <a:ext cx="1645002" cy="46166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none" rtlCol="0">
            <a:spAutoFit/>
          </a:bodyPr>
          <a:lstStyle/>
          <a:p>
            <a:r>
              <a:rPr lang="en-US" sz="2400" b="1" smtClean="0">
                <a:solidFill>
                  <a:srgbClr val="C00000"/>
                </a:solidFill>
              </a:rPr>
              <a:t>“hot spots”</a:t>
            </a:r>
            <a:endParaRPr lang="en-US" sz="2400" b="1">
              <a:solidFill>
                <a:srgbClr val="C00000"/>
              </a:solidFill>
            </a:endParaRPr>
          </a:p>
        </p:txBody>
      </p:sp>
    </p:spTree>
    <p:extLst>
      <p:ext uri="{BB962C8B-B14F-4D97-AF65-F5344CB8AC3E}">
        <p14:creationId xmlns:p14="http://schemas.microsoft.com/office/powerpoint/2010/main" val="4024616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5232523"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Research Objectives</a:t>
            </a:r>
            <a:endParaRPr lang="en-US" sz="40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310219" y="922760"/>
            <a:ext cx="11571562" cy="707886"/>
          </a:xfrm>
          <a:prstGeom prst="rect">
            <a:avLst/>
          </a:prstGeom>
          <a:solidFill>
            <a:schemeClr val="accent2">
              <a:lumMod val="40000"/>
              <a:lumOff val="6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Adding interconnects to plasmonic nanostructures enables new types of devices: Nano / Plasmonic / Electrochemical / Electro-optic.</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5910"/>
          <a:stretch/>
        </p:blipFill>
        <p:spPr>
          <a:xfrm>
            <a:off x="336060" y="2296370"/>
            <a:ext cx="4896463" cy="3275342"/>
          </a:xfrm>
          <a:prstGeom prst="rect">
            <a:avLst/>
          </a:prstGeom>
        </p:spPr>
      </p:pic>
      <p:sp>
        <p:nvSpPr>
          <p:cNvPr id="9" name="Rectangle 8"/>
          <p:cNvSpPr/>
          <p:nvPr/>
        </p:nvSpPr>
        <p:spPr>
          <a:xfrm>
            <a:off x="472412" y="5628145"/>
            <a:ext cx="4666516" cy="70788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How to </a:t>
            </a:r>
            <a:r>
              <a:rPr lang="en-US" sz="2000" b="1" dirty="0" smtClean="0">
                <a:latin typeface="Arial" panose="020B0604020202020204" pitchFamily="34" charset="0"/>
                <a:cs typeface="Arial" panose="020B0604020202020204" pitchFamily="34" charset="0"/>
              </a:rPr>
              <a:t>contact </a:t>
            </a:r>
            <a:r>
              <a:rPr lang="en-US" sz="2000" b="1" dirty="0">
                <a:latin typeface="Arial" panose="020B0604020202020204" pitchFamily="34" charset="0"/>
                <a:cs typeface="Arial" panose="020B0604020202020204" pitchFamily="34" charset="0"/>
              </a:rPr>
              <a:t>Nanostructures without affecting LSPR?</a:t>
            </a:r>
          </a:p>
        </p:txBody>
      </p:sp>
      <p:sp>
        <p:nvSpPr>
          <p:cNvPr id="7" name="Rectangle 6"/>
          <p:cNvSpPr/>
          <p:nvPr/>
        </p:nvSpPr>
        <p:spPr>
          <a:xfrm>
            <a:off x="6096000" y="5278710"/>
            <a:ext cx="5229225" cy="29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p>
        </p:txBody>
      </p:sp>
      <p:grpSp>
        <p:nvGrpSpPr>
          <p:cNvPr id="5" name="Group 4"/>
          <p:cNvGrpSpPr/>
          <p:nvPr/>
        </p:nvGrpSpPr>
        <p:grpSpPr>
          <a:xfrm>
            <a:off x="6936031" y="4929681"/>
            <a:ext cx="3549163" cy="349028"/>
            <a:chOff x="6663385" y="3136340"/>
            <a:chExt cx="3549163" cy="349028"/>
          </a:xfrm>
        </p:grpSpPr>
        <p:sp>
          <p:nvSpPr>
            <p:cNvPr id="6" name="Rounded Rectangle 5"/>
            <p:cNvSpPr/>
            <p:nvPr/>
          </p:nvSpPr>
          <p:spPr>
            <a:xfrm>
              <a:off x="6663385" y="3136340"/>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515189" y="3136340"/>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6272805" y="5628145"/>
            <a:ext cx="5176245" cy="70788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How to </a:t>
            </a:r>
            <a:r>
              <a:rPr lang="en-US" sz="2000" b="1" dirty="0" smtClean="0">
                <a:latin typeface="Arial" panose="020B0604020202020204" pitchFamily="34" charset="0"/>
                <a:cs typeface="Arial" panose="020B0604020202020204" pitchFamily="34" charset="0"/>
              </a:rPr>
              <a:t>create nanogaps down to 1 nm?</a:t>
            </a:r>
          </a:p>
          <a:p>
            <a:r>
              <a:rPr lang="en-US" sz="2000" b="1" dirty="0" smtClean="0">
                <a:latin typeface="Arial" panose="020B0604020202020204" pitchFamily="34" charset="0"/>
                <a:cs typeface="Arial" panose="020B0604020202020204" pitchFamily="34" charset="0"/>
              </a:rPr>
              <a:t>(without shorting nanorods)</a:t>
            </a:r>
          </a:p>
        </p:txBody>
      </p:sp>
      <p:sp>
        <p:nvSpPr>
          <p:cNvPr id="11" name="TextBox 10"/>
          <p:cNvSpPr txBox="1"/>
          <p:nvPr/>
        </p:nvSpPr>
        <p:spPr>
          <a:xfrm>
            <a:off x="8473207" y="4117797"/>
            <a:ext cx="474810" cy="584775"/>
          </a:xfrm>
          <a:prstGeom prst="rect">
            <a:avLst/>
          </a:prstGeom>
          <a:noFill/>
        </p:spPr>
        <p:txBody>
          <a:bodyPr wrap="none" rtlCol="0">
            <a:spAutoFit/>
          </a:bodyPr>
          <a:lstStyle/>
          <a:p>
            <a:r>
              <a:rPr lang="en-US" sz="3200" b="1" dirty="0" smtClean="0"/>
              <a:t>e</a:t>
            </a:r>
            <a:r>
              <a:rPr lang="en-US" sz="3200" b="1" baseline="30000" dirty="0" smtClean="0"/>
              <a:t>-</a:t>
            </a:r>
            <a:endParaRPr lang="en-US" sz="3200" b="1" baseline="30000" dirty="0"/>
          </a:p>
        </p:txBody>
      </p:sp>
      <p:cxnSp>
        <p:nvCxnSpPr>
          <p:cNvPr id="12" name="Straight Arrow Connector 11"/>
          <p:cNvCxnSpPr/>
          <p:nvPr/>
        </p:nvCxnSpPr>
        <p:spPr>
          <a:xfrm rot="16200000" flipH="1">
            <a:off x="8710612" y="4450716"/>
            <a:ext cx="0" cy="5400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583244" y="2236749"/>
            <a:ext cx="4254736" cy="349028"/>
            <a:chOff x="6492591" y="2302283"/>
            <a:chExt cx="4254736" cy="349028"/>
          </a:xfrm>
        </p:grpSpPr>
        <p:sp>
          <p:nvSpPr>
            <p:cNvPr id="17" name="Rounded Rectangle 16"/>
            <p:cNvSpPr/>
            <p:nvPr/>
          </p:nvSpPr>
          <p:spPr>
            <a:xfrm>
              <a:off x="6492591" y="2302283"/>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049968" y="2302283"/>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rot="18949598">
            <a:off x="9019169" y="3937374"/>
            <a:ext cx="1255347" cy="244596"/>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749598">
            <a:off x="7127830" y="3929125"/>
            <a:ext cx="1255347" cy="244596"/>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321997" y="3045454"/>
            <a:ext cx="777231" cy="514350"/>
          </a:xfrm>
          <a:prstGeom prst="downArrow">
            <a:avLst/>
          </a:prstGeom>
          <a:solidFill>
            <a:srgbClr val="0000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70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8728341" y="3311067"/>
            <a:ext cx="1432913" cy="52847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18" name="Rounded Rectangle 17"/>
          <p:cNvSpPr>
            <a:spLocks noChangeAspect="1"/>
          </p:cNvSpPr>
          <p:nvPr/>
        </p:nvSpPr>
        <p:spPr>
          <a:xfrm>
            <a:off x="671082" y="3311067"/>
            <a:ext cx="1432913" cy="576687"/>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327"/>
            <a:ext cx="3861955"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ALD Strategies</a:t>
            </a:r>
            <a:endParaRPr lang="en-US" sz="40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756359" y="3421590"/>
            <a:ext cx="1227980" cy="394447"/>
          </a:xfrm>
          <a:prstGeom prst="roundRect">
            <a:avLst/>
          </a:prstGeom>
          <a:solidFill>
            <a:schemeClr val="bg1">
              <a:lumMod val="6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Pd</a:t>
            </a:r>
            <a:endParaRPr lang="en-US" dirty="0"/>
          </a:p>
        </p:txBody>
      </p:sp>
      <p:sp>
        <p:nvSpPr>
          <p:cNvPr id="15" name="Rounded Rectangle 14"/>
          <p:cNvSpPr/>
          <p:nvPr/>
        </p:nvSpPr>
        <p:spPr>
          <a:xfrm>
            <a:off x="756359" y="3421590"/>
            <a:ext cx="1227980" cy="39444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728232" y="3371603"/>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01562" y="3344933"/>
            <a:ext cx="1359664" cy="51615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38207" y="2263608"/>
            <a:ext cx="1011046" cy="369332"/>
          </a:xfrm>
          <a:prstGeom prst="rect">
            <a:avLst/>
          </a:prstGeom>
          <a:noFill/>
        </p:spPr>
        <p:txBody>
          <a:bodyPr wrap="none" rtlCol="0">
            <a:spAutoFit/>
          </a:bodyPr>
          <a:lstStyle/>
          <a:p>
            <a:r>
              <a:rPr lang="en-US" b="1" dirty="0" err="1" smtClean="0">
                <a:solidFill>
                  <a:srgbClr val="C00000"/>
                </a:solidFill>
              </a:rPr>
              <a:t>nanogap</a:t>
            </a:r>
            <a:endParaRPr lang="en-US" b="1" dirty="0">
              <a:solidFill>
                <a:srgbClr val="C00000"/>
              </a:solidFill>
            </a:endParaRPr>
          </a:p>
        </p:txBody>
      </p:sp>
      <p:cxnSp>
        <p:nvCxnSpPr>
          <p:cNvPr id="8" name="Straight Arrow Connector 7"/>
          <p:cNvCxnSpPr/>
          <p:nvPr/>
        </p:nvCxnSpPr>
        <p:spPr>
          <a:xfrm>
            <a:off x="2103994" y="2664011"/>
            <a:ext cx="58547" cy="4691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a:spLocks noChangeAspect="1"/>
          </p:cNvSpPr>
          <p:nvPr/>
        </p:nvSpPr>
        <p:spPr>
          <a:xfrm>
            <a:off x="2246786" y="3314210"/>
            <a:ext cx="1432913" cy="571748"/>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349253" y="3416651"/>
            <a:ext cx="1227980" cy="39444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Pd</a:t>
            </a:r>
            <a:endParaRPr lang="en-US" dirty="0"/>
          </a:p>
        </p:txBody>
      </p:sp>
      <p:sp>
        <p:nvSpPr>
          <p:cNvPr id="26" name="Rounded Rectangle 25"/>
          <p:cNvSpPr>
            <a:spLocks noChangeAspect="1"/>
          </p:cNvSpPr>
          <p:nvPr/>
        </p:nvSpPr>
        <p:spPr>
          <a:xfrm>
            <a:off x="2321126" y="3371603"/>
            <a:ext cx="1295572" cy="45921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p:nvSpPr>
        <p:spPr>
          <a:xfrm>
            <a:off x="2283410" y="3341092"/>
            <a:ext cx="1359664" cy="51121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8212" y="3793963"/>
            <a:ext cx="3388659" cy="7227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Glass/ SiO2</a:t>
            </a:r>
            <a:endParaRPr lang="en-US" dirty="0">
              <a:solidFill>
                <a:schemeClr val="tx1"/>
              </a:solidFill>
            </a:endParaRPr>
          </a:p>
        </p:txBody>
      </p:sp>
      <p:sp>
        <p:nvSpPr>
          <p:cNvPr id="30" name="Rectangle 29"/>
          <p:cNvSpPr/>
          <p:nvPr/>
        </p:nvSpPr>
        <p:spPr>
          <a:xfrm>
            <a:off x="468212" y="956993"/>
            <a:ext cx="8405868" cy="584775"/>
          </a:xfrm>
          <a:prstGeom prst="rect">
            <a:avLst/>
          </a:prstGeom>
          <a:noFill/>
          <a:effectLst>
            <a:innerShdw blurRad="114300">
              <a:prstClr val="black"/>
            </a:innerShdw>
          </a:effectLst>
        </p:spPr>
        <p:txBody>
          <a:bodyPr wrap="square">
            <a:spAutoFit/>
          </a:bodyPr>
          <a:lstStyle/>
          <a:p>
            <a:r>
              <a:rPr lang="en-US" sz="2400" dirty="0" smtClean="0">
                <a:solidFill>
                  <a:srgbClr val="0000FF"/>
                </a:solidFill>
                <a:cs typeface="Arial" panose="020B0604020202020204" pitchFamily="34" charset="0"/>
              </a:rPr>
              <a:t>Area-selective ALD enables </a:t>
            </a:r>
            <a:r>
              <a:rPr lang="en-US" sz="3200" b="1" dirty="0" smtClean="0">
                <a:solidFill>
                  <a:srgbClr val="FFC000"/>
                </a:solidFill>
                <a:cs typeface="Arial" panose="020B0604020202020204" pitchFamily="34" charset="0"/>
              </a:rPr>
              <a:t>Cu</a:t>
            </a:r>
            <a:r>
              <a:rPr lang="en-US" sz="2400" dirty="0" smtClean="0">
                <a:solidFill>
                  <a:srgbClr val="0000FF"/>
                </a:solidFill>
                <a:cs typeface="Arial" panose="020B0604020202020204" pitchFamily="34" charset="0"/>
              </a:rPr>
              <a:t> deposition on </a:t>
            </a:r>
            <a:r>
              <a:rPr lang="en-US" sz="3200" b="1" dirty="0" err="1" smtClean="0">
                <a:solidFill>
                  <a:schemeClr val="tx1">
                    <a:lumMod val="50000"/>
                    <a:lumOff val="50000"/>
                  </a:schemeClr>
                </a:solidFill>
                <a:cs typeface="Arial" panose="020B0604020202020204" pitchFamily="34" charset="0"/>
              </a:rPr>
              <a:t>Pd</a:t>
            </a:r>
            <a:r>
              <a:rPr lang="en-US" sz="2400" dirty="0" smtClean="0">
                <a:solidFill>
                  <a:srgbClr val="0000FF"/>
                </a:solidFill>
                <a:cs typeface="Arial" panose="020B0604020202020204" pitchFamily="34" charset="0"/>
              </a:rPr>
              <a:t> nanostructures</a:t>
            </a:r>
            <a:endParaRPr lang="en-US" sz="2400" dirty="0">
              <a:solidFill>
                <a:srgbClr val="0000FF"/>
              </a:solidFill>
              <a:cs typeface="Arial" panose="020B0604020202020204" pitchFamily="34" charset="0"/>
            </a:endParaRPr>
          </a:p>
        </p:txBody>
      </p:sp>
      <p:sp>
        <p:nvSpPr>
          <p:cNvPr id="31" name="TextBox 30"/>
          <p:cNvSpPr txBox="1"/>
          <p:nvPr/>
        </p:nvSpPr>
        <p:spPr>
          <a:xfrm>
            <a:off x="555182" y="4857919"/>
            <a:ext cx="3214718"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Good growth, but poor optical properties</a:t>
            </a:r>
            <a:endParaRPr lang="en-US" sz="2400" dirty="0">
              <a:latin typeface="Arial" panose="020B0604020202020204" pitchFamily="34" charset="0"/>
              <a:cs typeface="Arial" panose="020B0604020202020204" pitchFamily="34" charset="0"/>
            </a:endParaRPr>
          </a:p>
        </p:txBody>
      </p:sp>
      <p:sp>
        <p:nvSpPr>
          <p:cNvPr id="32" name="Rounded Rectangle 31"/>
          <p:cNvSpPr>
            <a:spLocks noChangeAspect="1"/>
          </p:cNvSpPr>
          <p:nvPr/>
        </p:nvSpPr>
        <p:spPr>
          <a:xfrm>
            <a:off x="4801147" y="3311067"/>
            <a:ext cx="1432913" cy="576687"/>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883529" y="3425554"/>
            <a:ext cx="1227980" cy="2479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4883529" y="3510195"/>
            <a:ext cx="1227980" cy="30584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35" name="Rounded Rectangle 34"/>
          <p:cNvSpPr>
            <a:spLocks noChangeAspect="1"/>
          </p:cNvSpPr>
          <p:nvPr/>
        </p:nvSpPr>
        <p:spPr>
          <a:xfrm>
            <a:off x="4858297" y="3371603"/>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a:spLocks noChangeAspect="1"/>
          </p:cNvSpPr>
          <p:nvPr/>
        </p:nvSpPr>
        <p:spPr>
          <a:xfrm>
            <a:off x="4831627" y="3344933"/>
            <a:ext cx="1359664" cy="51615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a:spLocks noChangeAspect="1"/>
          </p:cNvSpPr>
          <p:nvPr/>
        </p:nvSpPr>
        <p:spPr>
          <a:xfrm>
            <a:off x="10304046" y="3314210"/>
            <a:ext cx="1432913" cy="571748"/>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0406513" y="3416651"/>
            <a:ext cx="1227980" cy="394447"/>
          </a:xfrm>
          <a:prstGeom prst="roundRect">
            <a:avLst/>
          </a:prstGeom>
          <a:solidFill>
            <a:schemeClr val="bg1">
              <a:lumMod val="6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Pd</a:t>
            </a:r>
            <a:endParaRPr lang="en-US" dirty="0"/>
          </a:p>
        </p:txBody>
      </p:sp>
      <p:sp>
        <p:nvSpPr>
          <p:cNvPr id="49" name="Rounded Rectangle 48"/>
          <p:cNvSpPr>
            <a:spLocks noChangeAspect="1"/>
          </p:cNvSpPr>
          <p:nvPr/>
        </p:nvSpPr>
        <p:spPr>
          <a:xfrm>
            <a:off x="10378386" y="3371603"/>
            <a:ext cx="1295572" cy="45921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a:spLocks noChangeAspect="1"/>
          </p:cNvSpPr>
          <p:nvPr/>
        </p:nvSpPr>
        <p:spPr>
          <a:xfrm>
            <a:off x="10340670" y="3341092"/>
            <a:ext cx="1359664" cy="51121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525472" y="3793963"/>
            <a:ext cx="3388659" cy="7227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Glass/ SiO2</a:t>
            </a:r>
            <a:endParaRPr lang="en-US" dirty="0">
              <a:solidFill>
                <a:schemeClr val="tx1"/>
              </a:solidFill>
            </a:endParaRPr>
          </a:p>
        </p:txBody>
      </p:sp>
      <p:sp>
        <p:nvSpPr>
          <p:cNvPr id="52" name="TextBox 51"/>
          <p:cNvSpPr txBox="1"/>
          <p:nvPr/>
        </p:nvSpPr>
        <p:spPr>
          <a:xfrm>
            <a:off x="2742197" y="2978500"/>
            <a:ext cx="455574" cy="400110"/>
          </a:xfrm>
          <a:prstGeom prst="rect">
            <a:avLst/>
          </a:prstGeom>
          <a:noFill/>
        </p:spPr>
        <p:txBody>
          <a:bodyPr wrap="none" rtlCol="0">
            <a:spAutoFit/>
          </a:bodyPr>
          <a:lstStyle/>
          <a:p>
            <a:r>
              <a:rPr lang="en-US" sz="2000" b="1" dirty="0" smtClean="0">
                <a:solidFill>
                  <a:srgbClr val="DCB924"/>
                </a:solidFill>
              </a:rPr>
              <a:t>Cu</a:t>
            </a:r>
            <a:endParaRPr lang="en-US" sz="2000" b="1" dirty="0">
              <a:solidFill>
                <a:srgbClr val="DCB924"/>
              </a:solidFill>
            </a:endParaRPr>
          </a:p>
        </p:txBody>
      </p:sp>
      <p:sp>
        <p:nvSpPr>
          <p:cNvPr id="53" name="TextBox 52"/>
          <p:cNvSpPr txBox="1"/>
          <p:nvPr/>
        </p:nvSpPr>
        <p:spPr>
          <a:xfrm>
            <a:off x="1149844" y="2994810"/>
            <a:ext cx="455574" cy="400110"/>
          </a:xfrm>
          <a:prstGeom prst="rect">
            <a:avLst/>
          </a:prstGeom>
          <a:noFill/>
        </p:spPr>
        <p:txBody>
          <a:bodyPr wrap="none" rtlCol="0">
            <a:spAutoFit/>
          </a:bodyPr>
          <a:lstStyle/>
          <a:p>
            <a:r>
              <a:rPr lang="en-US" sz="2000" b="1" dirty="0" smtClean="0">
                <a:solidFill>
                  <a:srgbClr val="DCB924"/>
                </a:solidFill>
              </a:rPr>
              <a:t>Cu</a:t>
            </a:r>
            <a:endParaRPr lang="en-US" sz="2000" b="1" dirty="0">
              <a:solidFill>
                <a:srgbClr val="DCB924"/>
              </a:solidFill>
            </a:endParaRPr>
          </a:p>
        </p:txBody>
      </p:sp>
      <p:sp>
        <p:nvSpPr>
          <p:cNvPr id="54" name="TextBox 53"/>
          <p:cNvSpPr txBox="1"/>
          <p:nvPr/>
        </p:nvSpPr>
        <p:spPr>
          <a:xfrm>
            <a:off x="4251371" y="3226773"/>
            <a:ext cx="509498" cy="461665"/>
          </a:xfrm>
          <a:prstGeom prst="rect">
            <a:avLst/>
          </a:prstGeom>
          <a:noFill/>
        </p:spPr>
        <p:txBody>
          <a:bodyPr wrap="none" rtlCol="0">
            <a:spAutoFit/>
          </a:bodyPr>
          <a:lstStyle/>
          <a:p>
            <a:r>
              <a:rPr lang="en-US" sz="2400" b="1" dirty="0" err="1" smtClean="0">
                <a:solidFill>
                  <a:schemeClr val="bg1">
                    <a:lumMod val="50000"/>
                  </a:schemeClr>
                </a:solidFill>
              </a:rPr>
              <a:t>Pd</a:t>
            </a:r>
            <a:endParaRPr lang="en-US" sz="2400" b="1" dirty="0">
              <a:solidFill>
                <a:schemeClr val="bg1">
                  <a:lumMod val="50000"/>
                </a:schemeClr>
              </a:solidFill>
            </a:endParaRPr>
          </a:p>
        </p:txBody>
      </p:sp>
      <p:sp>
        <p:nvSpPr>
          <p:cNvPr id="55" name="TextBox 54"/>
          <p:cNvSpPr txBox="1"/>
          <p:nvPr/>
        </p:nvSpPr>
        <p:spPr>
          <a:xfrm>
            <a:off x="5230486" y="2930100"/>
            <a:ext cx="455574" cy="400110"/>
          </a:xfrm>
          <a:prstGeom prst="rect">
            <a:avLst/>
          </a:prstGeom>
          <a:noFill/>
        </p:spPr>
        <p:txBody>
          <a:bodyPr wrap="none" rtlCol="0">
            <a:spAutoFit/>
          </a:bodyPr>
          <a:lstStyle/>
          <a:p>
            <a:r>
              <a:rPr lang="en-US" sz="2000" b="1" dirty="0" smtClean="0">
                <a:solidFill>
                  <a:srgbClr val="DCB924"/>
                </a:solidFill>
              </a:rPr>
              <a:t>Cu</a:t>
            </a:r>
            <a:endParaRPr lang="en-US" sz="2000" b="1" dirty="0">
              <a:solidFill>
                <a:srgbClr val="DCB924"/>
              </a:solidFill>
            </a:endParaRPr>
          </a:p>
        </p:txBody>
      </p:sp>
      <p:sp>
        <p:nvSpPr>
          <p:cNvPr id="56" name="Rounded Rectangle 55"/>
          <p:cNvSpPr>
            <a:spLocks noChangeAspect="1"/>
          </p:cNvSpPr>
          <p:nvPr/>
        </p:nvSpPr>
        <p:spPr>
          <a:xfrm>
            <a:off x="6393746" y="3311067"/>
            <a:ext cx="1432913" cy="576687"/>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476128" y="3425554"/>
            <a:ext cx="1227980" cy="2479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57"/>
          <p:cNvSpPr/>
          <p:nvPr/>
        </p:nvSpPr>
        <p:spPr>
          <a:xfrm>
            <a:off x="6476128" y="3510195"/>
            <a:ext cx="1227980" cy="30584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59" name="Rounded Rectangle 58"/>
          <p:cNvSpPr>
            <a:spLocks noChangeAspect="1"/>
          </p:cNvSpPr>
          <p:nvPr/>
        </p:nvSpPr>
        <p:spPr>
          <a:xfrm>
            <a:off x="6450896" y="3371603"/>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a:spLocks noChangeAspect="1"/>
          </p:cNvSpPr>
          <p:nvPr/>
        </p:nvSpPr>
        <p:spPr>
          <a:xfrm>
            <a:off x="6424226" y="3344933"/>
            <a:ext cx="1359664" cy="51615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98277" y="3793963"/>
            <a:ext cx="3388659" cy="7227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Glass/ SiO2</a:t>
            </a:r>
            <a:endParaRPr lang="en-US" dirty="0">
              <a:solidFill>
                <a:schemeClr val="tx1"/>
              </a:solidFill>
            </a:endParaRPr>
          </a:p>
        </p:txBody>
      </p:sp>
      <p:sp>
        <p:nvSpPr>
          <p:cNvPr id="61" name="TextBox 60"/>
          <p:cNvSpPr txBox="1"/>
          <p:nvPr/>
        </p:nvSpPr>
        <p:spPr>
          <a:xfrm>
            <a:off x="4883529" y="4857919"/>
            <a:ext cx="3214718"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Better optical properties</a:t>
            </a:r>
            <a:endParaRPr lang="en-US" sz="2400" dirty="0">
              <a:latin typeface="Arial" panose="020B0604020202020204" pitchFamily="34" charset="0"/>
              <a:cs typeface="Arial" panose="020B0604020202020204" pitchFamily="34" charset="0"/>
            </a:endParaRPr>
          </a:p>
        </p:txBody>
      </p:sp>
      <p:sp>
        <p:nvSpPr>
          <p:cNvPr id="63" name="TextBox 62"/>
          <p:cNvSpPr txBox="1"/>
          <p:nvPr/>
        </p:nvSpPr>
        <p:spPr>
          <a:xfrm>
            <a:off x="9211876" y="4857919"/>
            <a:ext cx="2702255"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Best optical properties</a:t>
            </a:r>
            <a:endParaRPr lang="en-US" sz="2400" dirty="0">
              <a:latin typeface="Arial" panose="020B0604020202020204" pitchFamily="34" charset="0"/>
              <a:cs typeface="Arial" panose="020B0604020202020204" pitchFamily="34" charset="0"/>
            </a:endParaRPr>
          </a:p>
        </p:txBody>
      </p:sp>
      <p:sp>
        <p:nvSpPr>
          <p:cNvPr id="64" name="TextBox 63"/>
          <p:cNvSpPr txBox="1"/>
          <p:nvPr/>
        </p:nvSpPr>
        <p:spPr>
          <a:xfrm>
            <a:off x="10770122" y="2930100"/>
            <a:ext cx="455574" cy="400110"/>
          </a:xfrm>
          <a:prstGeom prst="rect">
            <a:avLst/>
          </a:prstGeom>
          <a:noFill/>
        </p:spPr>
        <p:txBody>
          <a:bodyPr wrap="none" rtlCol="0">
            <a:spAutoFit/>
          </a:bodyPr>
          <a:lstStyle/>
          <a:p>
            <a:r>
              <a:rPr lang="en-US" sz="2000" b="1" dirty="0" smtClean="0">
                <a:solidFill>
                  <a:srgbClr val="DCB924"/>
                </a:solidFill>
              </a:rPr>
              <a:t>Cu</a:t>
            </a:r>
            <a:endParaRPr lang="en-US" sz="2000" b="1" dirty="0">
              <a:solidFill>
                <a:srgbClr val="DCB924"/>
              </a:solidFill>
            </a:endParaRPr>
          </a:p>
        </p:txBody>
      </p:sp>
      <p:sp>
        <p:nvSpPr>
          <p:cNvPr id="66" name="Cube 65"/>
          <p:cNvSpPr/>
          <p:nvPr/>
        </p:nvSpPr>
        <p:spPr>
          <a:xfrm>
            <a:off x="9268043" y="994712"/>
            <a:ext cx="1957653" cy="919813"/>
          </a:xfrm>
          <a:prstGeom prst="cube">
            <a:avLst>
              <a:gd name="adj" fmla="val 32115"/>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nanorods</a:t>
            </a:r>
            <a:endParaRPr lang="en-US" dirty="0"/>
          </a:p>
        </p:txBody>
      </p:sp>
      <p:cxnSp>
        <p:nvCxnSpPr>
          <p:cNvPr id="68" name="Straight Arrow Connector 67"/>
          <p:cNvCxnSpPr/>
          <p:nvPr/>
        </p:nvCxnSpPr>
        <p:spPr>
          <a:xfrm>
            <a:off x="9401174" y="717213"/>
            <a:ext cx="1824522"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11456720" y="942156"/>
            <a:ext cx="13973" cy="73058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1067237" y="1680491"/>
            <a:ext cx="316918" cy="3381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655242" y="199266"/>
            <a:ext cx="1316386" cy="369332"/>
          </a:xfrm>
          <a:prstGeom prst="rect">
            <a:avLst/>
          </a:prstGeom>
          <a:noFill/>
        </p:spPr>
        <p:txBody>
          <a:bodyPr wrap="none" rtlCol="0">
            <a:spAutoFit/>
          </a:bodyPr>
          <a:lstStyle/>
          <a:p>
            <a:r>
              <a:rPr lang="en-US" dirty="0" smtClean="0"/>
              <a:t>100-200 nm</a:t>
            </a:r>
            <a:endParaRPr lang="en-US" dirty="0"/>
          </a:p>
        </p:txBody>
      </p:sp>
      <p:sp>
        <p:nvSpPr>
          <p:cNvPr id="76" name="TextBox 75"/>
          <p:cNvSpPr txBox="1"/>
          <p:nvPr/>
        </p:nvSpPr>
        <p:spPr>
          <a:xfrm>
            <a:off x="11634493" y="1116385"/>
            <a:ext cx="418704" cy="369332"/>
          </a:xfrm>
          <a:prstGeom prst="rect">
            <a:avLst/>
          </a:prstGeom>
          <a:noFill/>
        </p:spPr>
        <p:txBody>
          <a:bodyPr wrap="none" rtlCol="0">
            <a:spAutoFit/>
          </a:bodyPr>
          <a:lstStyle/>
          <a:p>
            <a:r>
              <a:rPr lang="en-US" dirty="0" smtClean="0"/>
              <a:t>50</a:t>
            </a:r>
            <a:endParaRPr lang="en-US" dirty="0"/>
          </a:p>
        </p:txBody>
      </p:sp>
      <p:sp>
        <p:nvSpPr>
          <p:cNvPr id="77" name="TextBox 76"/>
          <p:cNvSpPr txBox="1"/>
          <p:nvPr/>
        </p:nvSpPr>
        <p:spPr>
          <a:xfrm>
            <a:off x="11318255" y="1859236"/>
            <a:ext cx="418704" cy="369332"/>
          </a:xfrm>
          <a:prstGeom prst="rect">
            <a:avLst/>
          </a:prstGeom>
          <a:noFill/>
        </p:spPr>
        <p:txBody>
          <a:bodyPr wrap="none" rtlCol="0">
            <a:spAutoFit/>
          </a:bodyPr>
          <a:lstStyle/>
          <a:p>
            <a:r>
              <a:rPr lang="en-US" dirty="0" smtClean="0"/>
              <a:t>50</a:t>
            </a:r>
            <a:endParaRPr lang="en-US" dirty="0"/>
          </a:p>
        </p:txBody>
      </p:sp>
      <p:sp>
        <p:nvSpPr>
          <p:cNvPr id="78" name="TextBox 77"/>
          <p:cNvSpPr txBox="1"/>
          <p:nvPr/>
        </p:nvSpPr>
        <p:spPr>
          <a:xfrm>
            <a:off x="5019519" y="2185619"/>
            <a:ext cx="2152962" cy="369332"/>
          </a:xfrm>
          <a:prstGeom prst="rect">
            <a:avLst/>
          </a:prstGeom>
          <a:noFill/>
        </p:spPr>
        <p:txBody>
          <a:bodyPr wrap="none" rtlCol="0">
            <a:spAutoFit/>
          </a:bodyPr>
          <a:lstStyle/>
          <a:p>
            <a:r>
              <a:rPr lang="en-US" b="1" i="1" dirty="0" smtClean="0"/>
              <a:t>(cross-section views)</a:t>
            </a:r>
            <a:endParaRPr lang="en-US" b="1" i="1" dirty="0"/>
          </a:p>
        </p:txBody>
      </p:sp>
    </p:spTree>
    <p:extLst>
      <p:ext uri="{BB962C8B-B14F-4D97-AF65-F5344CB8AC3E}">
        <p14:creationId xmlns:p14="http://schemas.microsoft.com/office/powerpoint/2010/main" val="354709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89137" y="1771620"/>
            <a:ext cx="4992000" cy="3744000"/>
          </a:xfrm>
          <a:prstGeom prst="rect">
            <a:avLst/>
          </a:prstGeom>
        </p:spPr>
      </p:pic>
      <p:sp>
        <p:nvSpPr>
          <p:cNvPr id="13" name="Rounded Rectangle 12"/>
          <p:cNvSpPr>
            <a:spLocks noChangeAspect="1"/>
          </p:cNvSpPr>
          <p:nvPr/>
        </p:nvSpPr>
        <p:spPr>
          <a:xfrm>
            <a:off x="8928037" y="660473"/>
            <a:ext cx="1359664" cy="516151"/>
          </a:xfrm>
          <a:prstGeom prst="round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327"/>
            <a:ext cx="9334607"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Optical Properties </a:t>
            </a:r>
            <a:r>
              <a:rPr lang="en-US" sz="4000" dirty="0" smtClean="0">
                <a:solidFill>
                  <a:srgbClr val="002060"/>
                </a:solidFill>
                <a:latin typeface="Arial" panose="020B0604020202020204" pitchFamily="34" charset="0"/>
                <a:cs typeface="Arial" panose="020B0604020202020204" pitchFamily="34" charset="0"/>
              </a:rPr>
              <a:t>– FDTD Simulations</a:t>
            </a:r>
            <a:endParaRPr lang="en-US" sz="4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288819" y="760779"/>
            <a:ext cx="8405868" cy="954107"/>
          </a:xfrm>
          <a:prstGeom prst="rect">
            <a:avLst/>
          </a:prstGeom>
          <a:noFill/>
        </p:spPr>
        <p:txBody>
          <a:bodyPr wrap="square">
            <a:spAutoFit/>
          </a:bodyPr>
          <a:lstStyle/>
          <a:p>
            <a:r>
              <a:rPr lang="en-US" sz="2800" dirty="0" smtClean="0">
                <a:solidFill>
                  <a:srgbClr val="0000FF"/>
                </a:solidFill>
                <a:cs typeface="Arial" panose="020B0604020202020204" pitchFamily="34" charset="0"/>
              </a:rPr>
              <a:t>ALD will increase nanorod sizes, narrow nanogaps, modify shapes, &amp; change materials</a:t>
            </a:r>
            <a:endParaRPr lang="en-US" sz="2800" dirty="0">
              <a:solidFill>
                <a:srgbClr val="0000FF"/>
              </a:solidFill>
              <a:cs typeface="Arial" panose="020B0604020202020204" pitchFamily="34" charset="0"/>
            </a:endParaRPr>
          </a:p>
        </p:txBody>
      </p:sp>
      <p:sp>
        <p:nvSpPr>
          <p:cNvPr id="9" name="Rounded Rectangle 8"/>
          <p:cNvSpPr>
            <a:spLocks noChangeAspect="1"/>
          </p:cNvSpPr>
          <p:nvPr/>
        </p:nvSpPr>
        <p:spPr>
          <a:xfrm>
            <a:off x="8897557" y="626607"/>
            <a:ext cx="1432913" cy="576687"/>
          </a:xfrm>
          <a:prstGeom prst="roundRect">
            <a:avLst/>
          </a:prstGeom>
          <a:solidFill>
            <a:srgbClr val="FFFF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979939" y="825735"/>
            <a:ext cx="1227980" cy="30584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12" name="Rounded Rectangle 11"/>
          <p:cNvSpPr>
            <a:spLocks noChangeAspect="1"/>
          </p:cNvSpPr>
          <p:nvPr/>
        </p:nvSpPr>
        <p:spPr>
          <a:xfrm>
            <a:off x="8954707" y="687143"/>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10490156" y="626607"/>
            <a:ext cx="1432913" cy="576687"/>
          </a:xfrm>
          <a:prstGeom prst="roundRect">
            <a:avLst/>
          </a:prstGeom>
          <a:solidFill>
            <a:srgbClr val="FFFF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572538" y="825735"/>
            <a:ext cx="1227980" cy="30584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19" name="Rounded Rectangle 18"/>
          <p:cNvSpPr>
            <a:spLocks noChangeAspect="1"/>
          </p:cNvSpPr>
          <p:nvPr/>
        </p:nvSpPr>
        <p:spPr>
          <a:xfrm>
            <a:off x="10547306" y="687143"/>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520636" y="660473"/>
            <a:ext cx="1359664" cy="51615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94687" y="1109503"/>
            <a:ext cx="3388659" cy="7227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Glass/ SiO2</a:t>
            </a:r>
            <a:endParaRPr lang="en-US" dirty="0">
              <a:solidFill>
                <a:schemeClr val="tx1"/>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1727" y="1839391"/>
            <a:ext cx="4995321" cy="3744000"/>
          </a:xfrm>
          <a:prstGeom prst="rect">
            <a:avLst/>
          </a:prstGeom>
          <a:noFill/>
          <a:ln>
            <a:noFill/>
          </a:ln>
        </p:spPr>
      </p:pic>
      <p:sp>
        <p:nvSpPr>
          <p:cNvPr id="24" name="TextBox 23"/>
          <p:cNvSpPr txBox="1"/>
          <p:nvPr/>
        </p:nvSpPr>
        <p:spPr>
          <a:xfrm>
            <a:off x="542925" y="5572355"/>
            <a:ext cx="4896525"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Increasing sizes cause plasmon resonances to </a:t>
            </a:r>
            <a:r>
              <a:rPr lang="en-US" sz="2400" dirty="0" smtClean="0">
                <a:solidFill>
                  <a:srgbClr val="C00000"/>
                </a:solidFill>
                <a:latin typeface="Arial" panose="020B0604020202020204" pitchFamily="34" charset="0"/>
                <a:cs typeface="Arial" panose="020B0604020202020204" pitchFamily="34" charset="0"/>
              </a:rPr>
              <a:t>redshift</a:t>
            </a:r>
            <a:endParaRPr lang="en-US" sz="2400" dirty="0">
              <a:solidFill>
                <a:srgbClr val="C00000"/>
              </a:solidFill>
              <a:latin typeface="Arial" panose="020B0604020202020204" pitchFamily="34" charset="0"/>
              <a:cs typeface="Arial" panose="020B0604020202020204" pitchFamily="34" charset="0"/>
            </a:endParaRPr>
          </a:p>
        </p:txBody>
      </p:sp>
      <p:sp>
        <p:nvSpPr>
          <p:cNvPr id="25" name="TextBox 24"/>
          <p:cNvSpPr txBox="1"/>
          <p:nvPr/>
        </p:nvSpPr>
        <p:spPr>
          <a:xfrm>
            <a:off x="7160762" y="5555425"/>
            <a:ext cx="3426635"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Rounding shapes cause </a:t>
            </a:r>
            <a:r>
              <a:rPr lang="en-US" sz="2400" dirty="0" smtClean="0">
                <a:solidFill>
                  <a:srgbClr val="0000FF"/>
                </a:solidFill>
                <a:latin typeface="Arial" panose="020B0604020202020204" pitchFamily="34" charset="0"/>
                <a:cs typeface="Arial" panose="020B0604020202020204" pitchFamily="34" charset="0"/>
              </a:rPr>
              <a:t>blue shifts</a:t>
            </a:r>
            <a:endParaRPr lang="en-US" sz="2400" dirty="0">
              <a:solidFill>
                <a:srgbClr val="0000FF"/>
              </a:solidFill>
              <a:latin typeface="Arial" panose="020B0604020202020204" pitchFamily="34" charset="0"/>
              <a:cs typeface="Arial" panose="020B0604020202020204" pitchFamily="34" charset="0"/>
            </a:endParaRPr>
          </a:p>
        </p:txBody>
      </p:sp>
      <p:sp>
        <p:nvSpPr>
          <p:cNvPr id="30" name="Rounded Rectangle 29"/>
          <p:cNvSpPr/>
          <p:nvPr/>
        </p:nvSpPr>
        <p:spPr>
          <a:xfrm>
            <a:off x="10594078" y="2257425"/>
            <a:ext cx="1142864" cy="409575"/>
          </a:xfrm>
          <a:prstGeom prst="roundRect">
            <a:avLst/>
          </a:prstGeom>
          <a:solidFill>
            <a:srgbClr val="FFC00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0594078" y="3567825"/>
            <a:ext cx="1142864" cy="409575"/>
          </a:xfrm>
          <a:prstGeom prst="roundRect">
            <a:avLst>
              <a:gd name="adj" fmla="val 492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11022635" y="2971692"/>
            <a:ext cx="285750" cy="291441"/>
          </a:xfrm>
          <a:prstGeom prst="down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11022635" y="4282092"/>
            <a:ext cx="285750" cy="291441"/>
          </a:xfrm>
          <a:prstGeom prst="down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594078" y="4878226"/>
            <a:ext cx="1142864" cy="409574"/>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30775" y="5519565"/>
            <a:ext cx="1673087" cy="461665"/>
          </a:xfrm>
          <a:prstGeom prst="rect">
            <a:avLst/>
          </a:prstGeom>
          <a:noFill/>
        </p:spPr>
        <p:txBody>
          <a:bodyPr wrap="none" rtlCol="0">
            <a:spAutoFit/>
          </a:bodyPr>
          <a:lstStyle/>
          <a:p>
            <a:r>
              <a:rPr lang="en-US" sz="2400" dirty="0" smtClean="0">
                <a:solidFill>
                  <a:srgbClr val="FF0000"/>
                </a:solidFill>
              </a:rPr>
              <a:t>Heat Effects</a:t>
            </a:r>
            <a:endParaRPr lang="en-US" sz="2400" dirty="0">
              <a:solidFill>
                <a:srgbClr val="FF0000"/>
              </a:solidFill>
            </a:endParaRPr>
          </a:p>
        </p:txBody>
      </p:sp>
      <p:sp>
        <p:nvSpPr>
          <p:cNvPr id="6" name="Right Arrow 5"/>
          <p:cNvSpPr/>
          <p:nvPr/>
        </p:nvSpPr>
        <p:spPr>
          <a:xfrm>
            <a:off x="3709487" y="2175627"/>
            <a:ext cx="828675" cy="163595"/>
          </a:xfrm>
          <a:prstGeom prst="right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1091848" y="2002986"/>
            <a:ext cx="2400000" cy="1800000"/>
          </a:xfrm>
          <a:prstGeom prst="rect">
            <a:avLst/>
          </a:prstGeom>
        </p:spPr>
      </p:pic>
      <p:sp>
        <p:nvSpPr>
          <p:cNvPr id="26" name="Right Arrow 25"/>
          <p:cNvSpPr/>
          <p:nvPr/>
        </p:nvSpPr>
        <p:spPr>
          <a:xfrm flipH="1">
            <a:off x="8736178" y="2161758"/>
            <a:ext cx="828675" cy="163595"/>
          </a:xfrm>
          <a:prstGeom prst="rightArrow">
            <a:avLst/>
          </a:prstGeom>
          <a:solidFill>
            <a:srgbClr val="0000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44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24345" y="3293287"/>
            <a:ext cx="4954616" cy="2163051"/>
            <a:chOff x="4332910" y="2813889"/>
            <a:chExt cx="3715962" cy="1622288"/>
          </a:xfrm>
        </p:grpSpPr>
        <p:pic>
          <p:nvPicPr>
            <p:cNvPr id="41" name="图片 40"/>
            <p:cNvPicPr/>
            <p:nvPr/>
          </p:nvPicPr>
          <p:blipFill>
            <a:blip r:embed="rId3">
              <a:extLst>
                <a:ext uri="{28A0092B-C50C-407E-A947-70E740481C1C}">
                  <a14:useLocalDpi xmlns:a14="http://schemas.microsoft.com/office/drawing/2010/main" val="0"/>
                </a:ext>
              </a:extLst>
            </a:blip>
            <a:srcRect/>
            <a:stretch>
              <a:fillRect/>
            </a:stretch>
          </p:blipFill>
          <p:spPr bwMode="auto">
            <a:xfrm>
              <a:off x="4337932" y="3087812"/>
              <a:ext cx="3710940" cy="1348365"/>
            </a:xfrm>
            <a:prstGeom prst="rect">
              <a:avLst/>
            </a:prstGeom>
            <a:noFill/>
          </p:spPr>
        </p:pic>
        <p:sp>
          <p:nvSpPr>
            <p:cNvPr id="51" name="Content Placeholder 2">
              <a:extLst>
                <a:ext uri="{FF2B5EF4-FFF2-40B4-BE49-F238E27FC236}">
                  <a16:creationId xmlns:a16="http://schemas.microsoft.com/office/drawing/2014/main" id="{2CD27879-6633-441F-BB83-66082BF79C18}"/>
                </a:ext>
              </a:extLst>
            </p:cNvPr>
            <p:cNvSpPr txBox="1">
              <a:spLocks/>
            </p:cNvSpPr>
            <p:nvPr/>
          </p:nvSpPr>
          <p:spPr>
            <a:xfrm>
              <a:off x="4332910" y="2813889"/>
              <a:ext cx="1927696" cy="267143"/>
            </a:xfrm>
            <a:prstGeom prst="rect">
              <a:avLst/>
            </a:prstGeom>
            <a:solidFill>
              <a:srgbClr val="FCD5B5"/>
            </a:solidFill>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Post-ALD with 200 cycles</a:t>
              </a:r>
            </a:p>
          </p:txBody>
        </p:sp>
      </p:grpSp>
      <p:grpSp>
        <p:nvGrpSpPr>
          <p:cNvPr id="5" name="组合 4"/>
          <p:cNvGrpSpPr/>
          <p:nvPr/>
        </p:nvGrpSpPr>
        <p:grpSpPr>
          <a:xfrm>
            <a:off x="6424345" y="946313"/>
            <a:ext cx="5069840" cy="2165145"/>
            <a:chOff x="4332910" y="974023"/>
            <a:chExt cx="3802380" cy="1623859"/>
          </a:xfrm>
        </p:grpSpPr>
        <p:pic>
          <p:nvPicPr>
            <p:cNvPr id="40" name="图片 39"/>
            <p:cNvPicPr/>
            <p:nvPr/>
          </p:nvPicPr>
          <p:blipFill>
            <a:blip r:embed="rId4">
              <a:extLst>
                <a:ext uri="{28A0092B-C50C-407E-A947-70E740481C1C}">
                  <a14:useLocalDpi xmlns:a14="http://schemas.microsoft.com/office/drawing/2010/main" val="0"/>
                </a:ext>
              </a:extLst>
            </a:blip>
            <a:srcRect/>
            <a:stretch>
              <a:fillRect/>
            </a:stretch>
          </p:blipFill>
          <p:spPr bwMode="auto">
            <a:xfrm>
              <a:off x="4332910" y="1225084"/>
              <a:ext cx="3802380" cy="1372798"/>
            </a:xfrm>
            <a:prstGeom prst="rect">
              <a:avLst/>
            </a:prstGeom>
            <a:noFill/>
          </p:spPr>
        </p:pic>
        <p:sp>
          <p:nvSpPr>
            <p:cNvPr id="52" name="Content Placeholder 2">
              <a:extLst>
                <a:ext uri="{FF2B5EF4-FFF2-40B4-BE49-F238E27FC236}">
                  <a16:creationId xmlns:a16="http://schemas.microsoft.com/office/drawing/2014/main" id="{2CD27879-6633-441F-BB83-66082BF79C18}"/>
                </a:ext>
              </a:extLst>
            </p:cNvPr>
            <p:cNvSpPr txBox="1">
              <a:spLocks/>
            </p:cNvSpPr>
            <p:nvPr/>
          </p:nvSpPr>
          <p:spPr>
            <a:xfrm>
              <a:off x="4332910" y="974023"/>
              <a:ext cx="775610" cy="265176"/>
            </a:xfrm>
            <a:prstGeom prst="rect">
              <a:avLst/>
            </a:prstGeom>
            <a:solidFill>
              <a:srgbClr val="D7E4BD"/>
            </a:solidFill>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Pre-ALD</a:t>
              </a:r>
            </a:p>
          </p:txBody>
        </p:sp>
      </p:grpSp>
      <p:sp>
        <p:nvSpPr>
          <p:cNvPr id="23" name="TextBox 22"/>
          <p:cNvSpPr txBox="1"/>
          <p:nvPr/>
        </p:nvSpPr>
        <p:spPr>
          <a:xfrm>
            <a:off x="0" y="9327"/>
            <a:ext cx="7315016"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Nanogaps Fabricated by ALD</a:t>
            </a:r>
            <a:endParaRPr lang="en-US" sz="4000" b="1" dirty="0">
              <a:solidFill>
                <a:srgbClr val="002060"/>
              </a:solidFill>
              <a:latin typeface="Arial" panose="020B0604020202020204" pitchFamily="34" charset="0"/>
              <a:cs typeface="Arial" panose="020B0604020202020204" pitchFamily="34" charset="0"/>
            </a:endParaRPr>
          </a:p>
        </p:txBody>
      </p:sp>
      <p:sp>
        <p:nvSpPr>
          <p:cNvPr id="24" name="TextBox 23"/>
          <p:cNvSpPr txBox="1"/>
          <p:nvPr/>
        </p:nvSpPr>
        <p:spPr>
          <a:xfrm>
            <a:off x="362515" y="5886448"/>
            <a:ext cx="898767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ALD produces Plasmonic Nanogaps with sub-nm precision. </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6431041" y="5470323"/>
            <a:ext cx="5202450" cy="307777"/>
          </a:xfrm>
          <a:prstGeom prst="rect">
            <a:avLst/>
          </a:prstGeom>
        </p:spPr>
        <p:txBody>
          <a:bodyPr wrap="none">
            <a:spAutoFit/>
          </a:bodyPr>
          <a:lstStyle/>
          <a:p>
            <a:r>
              <a:rPr lang="en-US" sz="1400" dirty="0">
                <a:latin typeface="Arial" panose="020B0604020202020204" pitchFamily="34" charset="0"/>
                <a:ea typeface="SimSun" panose="02010600030101010101" pitchFamily="2" charset="-122"/>
                <a:cs typeface="Arial" panose="020B0604020202020204" pitchFamily="34" charset="0"/>
              </a:rPr>
              <a:t>Journal of Vacuum Science &amp; Technology B </a:t>
            </a:r>
            <a:r>
              <a:rPr lang="en-US" sz="1400" b="1" dirty="0">
                <a:latin typeface="Arial" panose="020B0604020202020204" pitchFamily="34" charset="0"/>
                <a:ea typeface="SimSun" panose="02010600030101010101" pitchFamily="2" charset="-122"/>
                <a:cs typeface="Arial" panose="020B0604020202020204" pitchFamily="34" charset="0"/>
              </a:rPr>
              <a:t>39,</a:t>
            </a:r>
            <a:r>
              <a:rPr lang="en-US" sz="1400" dirty="0">
                <a:latin typeface="Arial" panose="020B0604020202020204" pitchFamily="34" charset="0"/>
                <a:ea typeface="SimSun" panose="02010600030101010101" pitchFamily="2" charset="-122"/>
                <a:cs typeface="Arial" panose="020B0604020202020204" pitchFamily="34" charset="0"/>
              </a:rPr>
              <a:t> 053203 (2021).</a:t>
            </a:r>
            <a:endParaRPr lang="en-US" sz="1400" dirty="0">
              <a:latin typeface="Arial" panose="020B0604020202020204" pitchFamily="34" charset="0"/>
              <a:cs typeface="Arial" panose="020B0604020202020204" pitchFamily="34" charset="0"/>
            </a:endParaRPr>
          </a:p>
        </p:txBody>
      </p:sp>
      <p:pic>
        <p:nvPicPr>
          <p:cNvPr id="19" name="图片 73"/>
          <p:cNvPicPr/>
          <p:nvPr/>
        </p:nvPicPr>
        <p:blipFill>
          <a:blip r:embed="rId5">
            <a:extLst>
              <a:ext uri="{28A0092B-C50C-407E-A947-70E740481C1C}">
                <a14:useLocalDpi xmlns:a14="http://schemas.microsoft.com/office/drawing/2010/main" val="0"/>
              </a:ext>
            </a:extLst>
          </a:blip>
          <a:srcRect/>
          <a:stretch>
            <a:fillRect/>
          </a:stretch>
        </p:blipFill>
        <p:spPr bwMode="auto">
          <a:xfrm>
            <a:off x="293226" y="2203108"/>
            <a:ext cx="4517515" cy="3352916"/>
          </a:xfrm>
          <a:prstGeom prst="rect">
            <a:avLst/>
          </a:prstGeom>
          <a:noFill/>
        </p:spPr>
      </p:pic>
      <p:sp>
        <p:nvSpPr>
          <p:cNvPr id="13" name="TextBox 12"/>
          <p:cNvSpPr txBox="1"/>
          <p:nvPr/>
        </p:nvSpPr>
        <p:spPr>
          <a:xfrm>
            <a:off x="8330727" y="503168"/>
            <a:ext cx="2836086"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Plasmonic Dimers</a:t>
            </a:r>
            <a:endParaRPr lang="en-US" sz="2400" dirty="0">
              <a:solidFill>
                <a:srgbClr val="0000FF"/>
              </a:solidFill>
              <a:latin typeface="Arial" panose="020B0604020202020204" pitchFamily="34" charset="0"/>
              <a:cs typeface="Arial" panose="020B0604020202020204" pitchFamily="34" charset="0"/>
            </a:endParaRPr>
          </a:p>
        </p:txBody>
      </p:sp>
      <p:sp>
        <p:nvSpPr>
          <p:cNvPr id="3" name="Right Arrow 2"/>
          <p:cNvSpPr/>
          <p:nvPr/>
        </p:nvSpPr>
        <p:spPr>
          <a:xfrm flipH="1">
            <a:off x="3048000" y="2552700"/>
            <a:ext cx="723900" cy="219075"/>
          </a:xfrm>
          <a:prstGeom prst="rightArrow">
            <a:avLst/>
          </a:prstGeom>
          <a:solidFill>
            <a:srgbClr val="0000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a:spLocks noChangeAspect="1"/>
          </p:cNvSpPr>
          <p:nvPr/>
        </p:nvSpPr>
        <p:spPr>
          <a:xfrm>
            <a:off x="1043959" y="1066805"/>
            <a:ext cx="1432913" cy="576687"/>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126341" y="1181292"/>
            <a:ext cx="1227980" cy="2479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1126341" y="1265933"/>
            <a:ext cx="1227980" cy="30584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36" name="Rounded Rectangle 35"/>
          <p:cNvSpPr>
            <a:spLocks noChangeAspect="1"/>
          </p:cNvSpPr>
          <p:nvPr/>
        </p:nvSpPr>
        <p:spPr>
          <a:xfrm>
            <a:off x="1101109" y="1127341"/>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a:spLocks noChangeAspect="1"/>
          </p:cNvSpPr>
          <p:nvPr/>
        </p:nvSpPr>
        <p:spPr>
          <a:xfrm>
            <a:off x="1074439" y="1100671"/>
            <a:ext cx="1359664" cy="51615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a:spLocks noChangeAspect="1"/>
          </p:cNvSpPr>
          <p:nvPr/>
        </p:nvSpPr>
        <p:spPr>
          <a:xfrm>
            <a:off x="2636558" y="1066805"/>
            <a:ext cx="1432913" cy="576687"/>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718940" y="1181292"/>
            <a:ext cx="1227980" cy="2479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2718940" y="1265933"/>
            <a:ext cx="1227980" cy="30584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rPr>
              <a:t>Au</a:t>
            </a:r>
            <a:endParaRPr lang="en-US" b="1" dirty="0">
              <a:solidFill>
                <a:schemeClr val="bg1">
                  <a:lumMod val="50000"/>
                </a:schemeClr>
              </a:solidFill>
            </a:endParaRPr>
          </a:p>
        </p:txBody>
      </p:sp>
      <p:sp>
        <p:nvSpPr>
          <p:cNvPr id="43" name="Rounded Rectangle 42"/>
          <p:cNvSpPr>
            <a:spLocks noChangeAspect="1"/>
          </p:cNvSpPr>
          <p:nvPr/>
        </p:nvSpPr>
        <p:spPr>
          <a:xfrm>
            <a:off x="2693708" y="1127341"/>
            <a:ext cx="1295572" cy="46415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a:spLocks noChangeAspect="1"/>
          </p:cNvSpPr>
          <p:nvPr/>
        </p:nvSpPr>
        <p:spPr>
          <a:xfrm>
            <a:off x="2667038" y="1100671"/>
            <a:ext cx="1359664" cy="51615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41089" y="1549701"/>
            <a:ext cx="3388659" cy="7227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Glass/ SiO2</a:t>
            </a:r>
            <a:endParaRPr lang="en-US" dirty="0">
              <a:solidFill>
                <a:schemeClr val="tx1"/>
              </a:solidFill>
            </a:endParaRPr>
          </a:p>
        </p:txBody>
      </p:sp>
      <p:sp>
        <p:nvSpPr>
          <p:cNvPr id="7" name="TextBox 6"/>
          <p:cNvSpPr txBox="1"/>
          <p:nvPr/>
        </p:nvSpPr>
        <p:spPr>
          <a:xfrm>
            <a:off x="4354716" y="2643611"/>
            <a:ext cx="1772057" cy="1200329"/>
          </a:xfrm>
          <a:prstGeom prst="rect">
            <a:avLst/>
          </a:prstGeom>
          <a:noFill/>
        </p:spPr>
        <p:txBody>
          <a:bodyPr wrap="square" rtlCol="0">
            <a:spAutoFit/>
          </a:bodyPr>
          <a:lstStyle/>
          <a:p>
            <a:r>
              <a:rPr lang="en-US" b="1" dirty="0" smtClean="0"/>
              <a:t>Shape changes &amp; shrinkage cause dominant </a:t>
            </a:r>
            <a:r>
              <a:rPr lang="en-US" b="1" dirty="0" smtClean="0">
                <a:solidFill>
                  <a:srgbClr val="0000FF"/>
                </a:solidFill>
              </a:rPr>
              <a:t>blueshifts</a:t>
            </a:r>
          </a:p>
        </p:txBody>
      </p:sp>
      <p:sp>
        <p:nvSpPr>
          <p:cNvPr id="4" name="TextBox 3"/>
          <p:cNvSpPr txBox="1"/>
          <p:nvPr/>
        </p:nvSpPr>
        <p:spPr>
          <a:xfrm>
            <a:off x="2181529" y="4418482"/>
            <a:ext cx="1626023" cy="400110"/>
          </a:xfrm>
          <a:prstGeom prst="rect">
            <a:avLst/>
          </a:prstGeom>
          <a:noFill/>
        </p:spPr>
        <p:txBody>
          <a:bodyPr wrap="none" rtlCol="0">
            <a:spAutoFit/>
          </a:bodyPr>
          <a:lstStyle/>
          <a:p>
            <a:r>
              <a:rPr lang="en-US" sz="2000" b="1" dirty="0" smtClean="0">
                <a:solidFill>
                  <a:srgbClr val="FF0000"/>
                </a:solidFill>
              </a:rPr>
              <a:t>Temp = 230</a:t>
            </a:r>
            <a:r>
              <a:rPr lang="en-US" sz="2000" b="1" baseline="30000" dirty="0" smtClean="0">
                <a:solidFill>
                  <a:srgbClr val="FF0000"/>
                </a:solidFill>
              </a:rPr>
              <a:t>o</a:t>
            </a:r>
            <a:r>
              <a:rPr lang="en-US" sz="2000" b="1" dirty="0" smtClean="0">
                <a:solidFill>
                  <a:srgbClr val="FF0000"/>
                </a:solidFill>
              </a:rPr>
              <a:t>C</a:t>
            </a:r>
            <a:endParaRPr lang="en-US" sz="2000" b="1" dirty="0">
              <a:solidFill>
                <a:srgbClr val="FF0000"/>
              </a:solidFill>
            </a:endParaRPr>
          </a:p>
        </p:txBody>
      </p:sp>
    </p:spTree>
    <p:extLst>
      <p:ext uri="{BB962C8B-B14F-4D97-AF65-F5344CB8AC3E}">
        <p14:creationId xmlns:p14="http://schemas.microsoft.com/office/powerpoint/2010/main" val="2310499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2337</Words>
  <Application>Microsoft Office PowerPoint</Application>
  <PresentationFormat>Widescreen</PresentationFormat>
  <Paragraphs>229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SimSun</vt:lpstr>
      <vt:lpstr>Arial</vt:lpstr>
      <vt:lpstr>Calibri</vt:lpstr>
      <vt:lpstr>Calibri Light</vt:lpstr>
      <vt:lpstr>Cambria Math</vt:lpstr>
      <vt:lpstr>等线</vt:lpstr>
      <vt:lpstr>Office Theme</vt:lpstr>
      <vt:lpstr>Optical properties of interconnected plasmonic nanostructures with sub-10 nm nanogaps by area-selective atomic layer deposition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 Brian</dc:creator>
  <cp:lastModifiedBy>Willis, Brian</cp:lastModifiedBy>
  <cp:revision>390</cp:revision>
  <cp:lastPrinted>2023-03-01T13:01:27Z</cp:lastPrinted>
  <dcterms:created xsi:type="dcterms:W3CDTF">2021-11-17T13:51:53Z</dcterms:created>
  <dcterms:modified xsi:type="dcterms:W3CDTF">2023-07-26T18:10:31Z</dcterms:modified>
</cp:coreProperties>
</file>